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8"/>
  </p:notesMasterIdLst>
  <p:sldIdLst>
    <p:sldId id="256" r:id="rId2"/>
    <p:sldId id="305" r:id="rId3"/>
    <p:sldId id="306" r:id="rId4"/>
    <p:sldId id="257" r:id="rId5"/>
    <p:sldId id="258" r:id="rId6"/>
    <p:sldId id="259" r:id="rId7"/>
    <p:sldId id="260" r:id="rId8"/>
    <p:sldId id="290" r:id="rId9"/>
    <p:sldId id="261" r:id="rId10"/>
    <p:sldId id="262" r:id="rId11"/>
    <p:sldId id="263" r:id="rId12"/>
    <p:sldId id="264" r:id="rId13"/>
    <p:sldId id="265" r:id="rId14"/>
    <p:sldId id="266" r:id="rId15"/>
    <p:sldId id="307" r:id="rId16"/>
    <p:sldId id="267" r:id="rId17"/>
    <p:sldId id="308" r:id="rId18"/>
    <p:sldId id="268" r:id="rId19"/>
    <p:sldId id="310" r:id="rId20"/>
    <p:sldId id="309" r:id="rId21"/>
    <p:sldId id="269" r:id="rId22"/>
    <p:sldId id="270" r:id="rId23"/>
    <p:sldId id="271" r:id="rId24"/>
    <p:sldId id="272" r:id="rId25"/>
    <p:sldId id="273" r:id="rId26"/>
    <p:sldId id="274" r:id="rId27"/>
    <p:sldId id="275" r:id="rId28"/>
    <p:sldId id="312" r:id="rId29"/>
    <p:sldId id="276" r:id="rId30"/>
    <p:sldId id="277" r:id="rId31"/>
    <p:sldId id="278" r:id="rId32"/>
    <p:sldId id="279" r:id="rId33"/>
    <p:sldId id="280" r:id="rId34"/>
    <p:sldId id="282" r:id="rId35"/>
    <p:sldId id="286" r:id="rId36"/>
    <p:sldId id="281" r:id="rId37"/>
    <p:sldId id="311" r:id="rId38"/>
    <p:sldId id="283" r:id="rId39"/>
    <p:sldId id="284" r:id="rId40"/>
    <p:sldId id="285" r:id="rId41"/>
    <p:sldId id="293" r:id="rId42"/>
    <p:sldId id="292" r:id="rId43"/>
    <p:sldId id="287" r:id="rId44"/>
    <p:sldId id="288" r:id="rId45"/>
    <p:sldId id="289" r:id="rId46"/>
    <p:sldId id="291" r:id="rId47"/>
    <p:sldId id="303" r:id="rId48"/>
    <p:sldId id="294" r:id="rId49"/>
    <p:sldId id="304" r:id="rId50"/>
    <p:sldId id="295" r:id="rId51"/>
    <p:sldId id="296" r:id="rId52"/>
    <p:sldId id="297" r:id="rId53"/>
    <p:sldId id="298" r:id="rId54"/>
    <p:sldId id="299" r:id="rId55"/>
    <p:sldId id="300" r:id="rId56"/>
    <p:sldId id="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p:restoredTop sz="94821"/>
  </p:normalViewPr>
  <p:slideViewPr>
    <p:cSldViewPr snapToGrid="0" snapToObjects="1">
      <p:cViewPr varScale="1">
        <p:scale>
          <a:sx n="90" d="100"/>
          <a:sy n="90" d="100"/>
        </p:scale>
        <p:origin x="9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D1C1F-A0EE-3946-8392-A4F14C9A8B2A}" type="datetimeFigureOut">
              <a:rPr lang="en-US" smtClean="0"/>
              <a:t>5/13/22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78DDB-5DB7-F949-A7B7-95D428EA2A65}" type="slidenum">
              <a:rPr lang="en-US" smtClean="0"/>
              <a:t>‹#›</a:t>
            </a:fld>
            <a:endParaRPr lang="en-US"/>
          </a:p>
        </p:txBody>
      </p:sp>
    </p:spTree>
    <p:extLst>
      <p:ext uri="{BB962C8B-B14F-4D97-AF65-F5344CB8AC3E}">
        <p14:creationId xmlns:p14="http://schemas.microsoft.com/office/powerpoint/2010/main" val="62250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78DDB-5DB7-F949-A7B7-95D428EA2A65}" type="slidenum">
              <a:rPr lang="en-US" smtClean="0"/>
              <a:t>1</a:t>
            </a:fld>
            <a:endParaRPr lang="en-US"/>
          </a:p>
        </p:txBody>
      </p:sp>
    </p:spTree>
    <p:extLst>
      <p:ext uri="{BB962C8B-B14F-4D97-AF65-F5344CB8AC3E}">
        <p14:creationId xmlns:p14="http://schemas.microsoft.com/office/powerpoint/2010/main" val="204764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6B216BB-CBAE-8D4A-A8EF-FF13FD7CC95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44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EF72A-2962-8C48-9B42-0E1E12A02474}" type="datetimeFigureOut">
              <a:rPr lang="en-US" smtClean="0"/>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147861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827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107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336652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078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2441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949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026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205479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EF72A-2962-8C48-9B42-0E1E12A02474}" type="datetimeFigureOut">
              <a:rPr lang="en-US" smtClean="0"/>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216BB-CBAE-8D4A-A8EF-FF13FD7CC95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60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3EF72A-2962-8C48-9B42-0E1E12A02474}" type="datetimeFigureOut">
              <a:rPr lang="en-US" smtClean="0"/>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1116060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3EF72A-2962-8C48-9B42-0E1E12A02474}" type="datetimeFigureOut">
              <a:rPr lang="en-US" smtClean="0"/>
              <a:t>5/13/22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B216BB-CBAE-8D4A-A8EF-FF13FD7CC95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39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A3EF72A-2962-8C48-9B42-0E1E12A02474}" type="datetimeFigureOut">
              <a:rPr lang="en-US" smtClean="0"/>
              <a:t>5/13/22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B216BB-CBAE-8D4A-A8EF-FF13FD7CC95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482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EF72A-2962-8C48-9B42-0E1E12A02474}" type="datetimeFigureOut">
              <a:rPr lang="en-US" smtClean="0"/>
              <a:t>5/13/22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76787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EF72A-2962-8C48-9B42-0E1E12A02474}" type="datetimeFigureOut">
              <a:rPr lang="en-US" smtClean="0"/>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216BB-CBAE-8D4A-A8EF-FF13FD7CC95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85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EF72A-2962-8C48-9B42-0E1E12A02474}" type="datetimeFigureOut">
              <a:rPr lang="en-US" smtClean="0"/>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216BB-CBAE-8D4A-A8EF-FF13FD7CC95E}" type="slidenum">
              <a:rPr lang="en-US" smtClean="0"/>
              <a:t>‹#›</a:t>
            </a:fld>
            <a:endParaRPr lang="en-US"/>
          </a:p>
        </p:txBody>
      </p:sp>
    </p:spTree>
    <p:extLst>
      <p:ext uri="{BB962C8B-B14F-4D97-AF65-F5344CB8AC3E}">
        <p14:creationId xmlns:p14="http://schemas.microsoft.com/office/powerpoint/2010/main" val="81246978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3EF72A-2962-8C48-9B42-0E1E12A02474}" type="datetimeFigureOut">
              <a:rPr lang="en-US" smtClean="0"/>
              <a:t>5/13/22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B216BB-CBAE-8D4A-A8EF-FF13FD7CC95E}" type="slidenum">
              <a:rPr lang="en-US" smtClean="0"/>
              <a:t>‹#›</a:t>
            </a:fld>
            <a:endParaRPr lang="en-US"/>
          </a:p>
        </p:txBody>
      </p:sp>
    </p:spTree>
    <p:extLst>
      <p:ext uri="{BB962C8B-B14F-4D97-AF65-F5344CB8AC3E}">
        <p14:creationId xmlns:p14="http://schemas.microsoft.com/office/powerpoint/2010/main" val="3295722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ECII/ECSI 3206:</a:t>
            </a:r>
            <a:r>
              <a:rPr lang="en-US" sz="4400" dirty="0" smtClean="0"/>
              <a:t/>
            </a:r>
            <a:br>
              <a:rPr lang="en-US" sz="4400" dirty="0" smtClean="0"/>
            </a:br>
            <a:r>
              <a:rPr lang="en-US" sz="3100" dirty="0" smtClean="0"/>
              <a:t>Artificial Intelligence [and expert systems]</a:t>
            </a:r>
            <a:br>
              <a:rPr lang="en-US" sz="3100" dirty="0" smtClean="0"/>
            </a:br>
            <a:r>
              <a:rPr lang="en-US" sz="3100" dirty="0"/>
              <a:t>T</a:t>
            </a:r>
            <a:r>
              <a:rPr lang="en-US" sz="3100" dirty="0" smtClean="0"/>
              <a:t>opic 6: Machine Learning and ANN</a:t>
            </a:r>
            <a:endParaRPr lang="en-US" sz="3100" dirty="0"/>
          </a:p>
        </p:txBody>
      </p:sp>
      <p:sp>
        <p:nvSpPr>
          <p:cNvPr id="3" name="Subtitle 2"/>
          <p:cNvSpPr>
            <a:spLocks noGrp="1"/>
          </p:cNvSpPr>
          <p:nvPr>
            <p:ph type="subTitle" idx="1"/>
          </p:nvPr>
        </p:nvSpPr>
        <p:spPr/>
        <p:txBody>
          <a:bodyPr/>
          <a:lstStyle/>
          <a:p>
            <a:r>
              <a:rPr lang="en-US" dirty="0" smtClean="0"/>
              <a:t>By: Edgar </a:t>
            </a:r>
            <a:r>
              <a:rPr lang="en-US" dirty="0" err="1" smtClean="0"/>
              <a:t>Otieno</a:t>
            </a:r>
            <a:endParaRPr lang="en-US" dirty="0"/>
          </a:p>
        </p:txBody>
      </p:sp>
    </p:spTree>
    <p:extLst>
      <p:ext uri="{BB962C8B-B14F-4D97-AF65-F5344CB8AC3E}">
        <p14:creationId xmlns:p14="http://schemas.microsoft.com/office/powerpoint/2010/main" val="163416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p:txBody>
          <a:bodyPr/>
          <a:lstStyle/>
          <a:p>
            <a:pPr marL="0" lvl="0" indent="0">
              <a:buNone/>
            </a:pPr>
            <a:r>
              <a:rPr lang="en-US" b="1" dirty="0" smtClean="0"/>
              <a:t>2. Unsupervised learning</a:t>
            </a:r>
            <a:r>
              <a:rPr lang="en-US" b="1" dirty="0"/>
              <a:t>: </a:t>
            </a:r>
            <a:r>
              <a:rPr lang="en-US" dirty="0"/>
              <a:t>A machine learning technique that </a:t>
            </a:r>
            <a:r>
              <a:rPr lang="en-US" dirty="0" smtClean="0"/>
              <a:t>Detect </a:t>
            </a:r>
            <a:r>
              <a:rPr lang="en-US" dirty="0"/>
              <a:t>patterns and relationships between</a:t>
            </a:r>
            <a:r>
              <a:rPr lang="en-US" b="1" dirty="0"/>
              <a:t> </a:t>
            </a:r>
            <a:r>
              <a:rPr lang="en-US" dirty="0"/>
              <a:t>data without using labeled data</a:t>
            </a:r>
            <a:r>
              <a:rPr lang="en-US" dirty="0" smtClean="0"/>
              <a:t>.</a:t>
            </a:r>
            <a:endParaRPr lang="en-US" dirty="0"/>
          </a:p>
          <a:p>
            <a:pPr lvl="1"/>
            <a:r>
              <a:rPr lang="en-US" sz="2400" i="1" dirty="0"/>
              <a:t>Clustering algorithms: </a:t>
            </a:r>
            <a:r>
              <a:rPr lang="en-US" sz="2400" dirty="0"/>
              <a:t>Discover how to split the data set into a</a:t>
            </a:r>
            <a:r>
              <a:rPr lang="en-US" sz="2400" b="1" dirty="0"/>
              <a:t> </a:t>
            </a:r>
            <a:r>
              <a:rPr lang="en-US" sz="2400" dirty="0"/>
              <a:t>number of groups such that the data points in the same groups are more similar to each other compared to data points in other groups.</a:t>
            </a:r>
          </a:p>
          <a:p>
            <a:endParaRPr lang="en-US" dirty="0"/>
          </a:p>
        </p:txBody>
      </p:sp>
    </p:spTree>
    <p:extLst>
      <p:ext uri="{BB962C8B-B14F-4D97-AF65-F5344CB8AC3E}">
        <p14:creationId xmlns:p14="http://schemas.microsoft.com/office/powerpoint/2010/main" val="639326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p:txBody>
          <a:bodyPr/>
          <a:lstStyle/>
          <a:p>
            <a:pPr marL="0" indent="0">
              <a:buNone/>
            </a:pPr>
            <a:r>
              <a:rPr lang="en-US" b="1" dirty="0" smtClean="0"/>
              <a:t>3. Semi Supervised learning-</a:t>
            </a:r>
            <a:r>
              <a:rPr lang="en-US" dirty="0" smtClean="0"/>
              <a:t>A machine learning technique that falls between supervised and unsupervised learning. It includes some labeled data with a large amount of unlabeled data.</a:t>
            </a:r>
            <a:r>
              <a:rPr lang="en-US" dirty="0"/>
              <a:t> </a:t>
            </a:r>
            <a:endParaRPr lang="en-US" dirty="0" smtClean="0"/>
          </a:p>
          <a:p>
            <a:r>
              <a:rPr lang="en-US" dirty="0"/>
              <a:t>In semi-supervised learning, you try to get the best out of your unlabeled data </a:t>
            </a:r>
          </a:p>
          <a:p>
            <a:r>
              <a:rPr lang="en-US" dirty="0"/>
              <a:t>Many real practical problems fall into this category of machine learning where you have little labeled data and the rest of the data is </a:t>
            </a:r>
            <a:r>
              <a:rPr lang="en-US" dirty="0" smtClean="0"/>
              <a:t>unlabeled. </a:t>
            </a:r>
            <a:r>
              <a:rPr lang="en-US" dirty="0" err="1" smtClean="0"/>
              <a:t>E.g</a:t>
            </a:r>
            <a:r>
              <a:rPr lang="en-US" dirty="0" smtClean="0"/>
              <a:t> labelling different face types. </a:t>
            </a:r>
          </a:p>
        </p:txBody>
      </p:sp>
    </p:spTree>
    <p:extLst>
      <p:ext uri="{BB962C8B-B14F-4D97-AF65-F5344CB8AC3E}">
        <p14:creationId xmlns:p14="http://schemas.microsoft.com/office/powerpoint/2010/main" val="105125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a:xfrm>
            <a:off x="1295401" y="2443655"/>
            <a:ext cx="9601196" cy="3704897"/>
          </a:xfrm>
        </p:spPr>
        <p:txBody>
          <a:bodyPr>
            <a:normAutofit lnSpcReduction="10000"/>
          </a:bodyPr>
          <a:lstStyle/>
          <a:p>
            <a:pPr marL="0" indent="0">
              <a:buNone/>
            </a:pPr>
            <a:r>
              <a:rPr lang="en-US" b="1" dirty="0" smtClean="0"/>
              <a:t>4. </a:t>
            </a:r>
            <a:r>
              <a:rPr lang="en-US" b="1" dirty="0"/>
              <a:t>Reinforcement </a:t>
            </a:r>
            <a:r>
              <a:rPr lang="en-US" b="1" dirty="0" smtClean="0"/>
              <a:t>learning</a:t>
            </a:r>
            <a:r>
              <a:rPr lang="en-US" dirty="0" smtClean="0"/>
              <a:t>-It is </a:t>
            </a:r>
            <a:r>
              <a:rPr lang="en-US" dirty="0"/>
              <a:t>a goal-oriented learning that is based on interaction with the</a:t>
            </a:r>
            <a:r>
              <a:rPr lang="en-US" b="1" dirty="0"/>
              <a:t> </a:t>
            </a:r>
            <a:r>
              <a:rPr lang="en-US" dirty="0"/>
              <a:t>environment. As the system performs certain actions, it finds out more about the world </a:t>
            </a:r>
            <a:r>
              <a:rPr lang="en-US" dirty="0" smtClean="0"/>
              <a:t>.It uses </a:t>
            </a:r>
            <a:r>
              <a:rPr lang="en-US" dirty="0"/>
              <a:t>trial and error (a </a:t>
            </a:r>
            <a:r>
              <a:rPr lang="en-US" dirty="0" smtClean="0"/>
              <a:t>rewarding/punishment </a:t>
            </a:r>
            <a:r>
              <a:rPr lang="en-US" dirty="0"/>
              <a:t>approach</a:t>
            </a:r>
            <a:r>
              <a:rPr lang="en-US" dirty="0" smtClean="0"/>
              <a:t>).</a:t>
            </a:r>
            <a:endParaRPr lang="en-US" sz="1100" dirty="0"/>
          </a:p>
          <a:p>
            <a:pPr lvl="0"/>
            <a:r>
              <a:rPr lang="en-US" dirty="0"/>
              <a:t>The algorithm discovers an association between the goal and the sequence of events that leads to a successful outcome</a:t>
            </a:r>
            <a:r>
              <a:rPr lang="en-US" dirty="0" smtClean="0"/>
              <a:t>.</a:t>
            </a:r>
            <a:endParaRPr lang="en-US" sz="1100" dirty="0"/>
          </a:p>
          <a:p>
            <a:pPr lvl="0"/>
            <a:r>
              <a:rPr lang="en-US" dirty="0"/>
              <a:t>Example reinforcement learning applications</a:t>
            </a:r>
            <a:r>
              <a:rPr lang="en-US" dirty="0" smtClean="0"/>
              <a:t>:</a:t>
            </a:r>
            <a:endParaRPr lang="en-US" sz="1100" dirty="0"/>
          </a:p>
          <a:p>
            <a:pPr lvl="1"/>
            <a:r>
              <a:rPr lang="en-US" dirty="0"/>
              <a:t>Robotics: A robot that must find its way</a:t>
            </a:r>
            <a:r>
              <a:rPr lang="en-US" dirty="0" smtClean="0"/>
              <a:t>.</a:t>
            </a:r>
            <a:endParaRPr lang="en-US" sz="1400" dirty="0"/>
          </a:p>
          <a:p>
            <a:pPr lvl="1"/>
            <a:r>
              <a:rPr lang="en-US" dirty="0"/>
              <a:t>Self-driving cars.</a:t>
            </a:r>
            <a:endParaRPr lang="en-US" sz="1200" dirty="0"/>
          </a:p>
          <a:p>
            <a:endParaRPr lang="en-US" dirty="0"/>
          </a:p>
        </p:txBody>
      </p:sp>
    </p:spTree>
    <p:extLst>
      <p:ext uri="{BB962C8B-B14F-4D97-AF65-F5344CB8AC3E}">
        <p14:creationId xmlns:p14="http://schemas.microsoft.com/office/powerpoint/2010/main" val="170113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Understanding your problem and the different types of ML algorithms helps in selecting the best algorithm.</a:t>
            </a:r>
          </a:p>
          <a:p>
            <a:r>
              <a:rPr lang="en-US" dirty="0"/>
              <a:t>S</a:t>
            </a:r>
            <a:r>
              <a:rPr lang="en-US" dirty="0" smtClean="0"/>
              <a:t>ome Common machine </a:t>
            </a:r>
            <a:r>
              <a:rPr lang="en-US" dirty="0"/>
              <a:t>learning </a:t>
            </a:r>
            <a:r>
              <a:rPr lang="en-US" dirty="0" smtClean="0"/>
              <a:t>algorithms include:</a:t>
            </a:r>
            <a:endParaRPr lang="en-US" dirty="0"/>
          </a:p>
          <a:p>
            <a:pPr lvl="1"/>
            <a:r>
              <a:rPr lang="en-US" dirty="0"/>
              <a:t>Naïve Bayes classification (supervised classification – probabilistic</a:t>
            </a:r>
            <a:r>
              <a:rPr lang="en-US" dirty="0" smtClean="0"/>
              <a:t>)</a:t>
            </a:r>
            <a:endParaRPr lang="en-US" dirty="0"/>
          </a:p>
          <a:p>
            <a:pPr lvl="1"/>
            <a:r>
              <a:rPr lang="en-US" dirty="0"/>
              <a:t>Linear regression (supervised regression</a:t>
            </a:r>
            <a:r>
              <a:rPr lang="en-US" dirty="0" smtClean="0"/>
              <a:t>)</a:t>
            </a:r>
            <a:endParaRPr lang="en-US" dirty="0"/>
          </a:p>
          <a:p>
            <a:pPr lvl="1"/>
            <a:r>
              <a:rPr lang="en-US" dirty="0"/>
              <a:t>Logistic regression (supervised classification</a:t>
            </a:r>
            <a:r>
              <a:rPr lang="en-US" dirty="0" smtClean="0"/>
              <a:t>)</a:t>
            </a:r>
            <a:r>
              <a:rPr lang="en-US" dirty="0"/>
              <a:t> </a:t>
            </a:r>
          </a:p>
          <a:p>
            <a:pPr lvl="1"/>
            <a:r>
              <a:rPr lang="en-US" dirty="0"/>
              <a:t>Support vector machine (SVM) (supervised linear or non-linear classification</a:t>
            </a:r>
            <a:r>
              <a:rPr lang="en-US" dirty="0" smtClean="0"/>
              <a:t>)</a:t>
            </a:r>
            <a:r>
              <a:rPr lang="en-US" dirty="0"/>
              <a:t> </a:t>
            </a:r>
          </a:p>
          <a:p>
            <a:pPr lvl="1"/>
            <a:r>
              <a:rPr lang="en-US" dirty="0"/>
              <a:t>Decision tree (supervised non-linear classification</a:t>
            </a:r>
            <a:r>
              <a:rPr lang="en-US" dirty="0" smtClean="0"/>
              <a:t>)</a:t>
            </a:r>
            <a:r>
              <a:rPr lang="en-US" dirty="0"/>
              <a:t> </a:t>
            </a:r>
          </a:p>
          <a:p>
            <a:pPr lvl="1"/>
            <a:r>
              <a:rPr lang="en-US" dirty="0"/>
              <a:t>K-means clustering (unsupervised learning)</a:t>
            </a:r>
          </a:p>
          <a:p>
            <a:pPr marL="0" indent="0">
              <a:buNone/>
            </a:pPr>
            <a:endParaRPr lang="en-US" dirty="0"/>
          </a:p>
        </p:txBody>
      </p:sp>
    </p:spTree>
    <p:extLst>
      <p:ext uri="{BB962C8B-B14F-4D97-AF65-F5344CB8AC3E}">
        <p14:creationId xmlns:p14="http://schemas.microsoft.com/office/powerpoint/2010/main" val="1934679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classification</a:t>
            </a:r>
          </a:p>
        </p:txBody>
      </p:sp>
      <p:sp>
        <p:nvSpPr>
          <p:cNvPr id="3" name="Content Placeholder 2"/>
          <p:cNvSpPr>
            <a:spLocks noGrp="1"/>
          </p:cNvSpPr>
          <p:nvPr>
            <p:ph idx="1"/>
          </p:nvPr>
        </p:nvSpPr>
        <p:spPr/>
        <p:txBody>
          <a:bodyPr>
            <a:normAutofit fontScale="92500" lnSpcReduction="10000"/>
          </a:bodyPr>
          <a:lstStyle/>
          <a:p>
            <a:r>
              <a:rPr lang="en-US" dirty="0"/>
              <a:t>Naïve Bayes classifiers is a powerful and simple supervised machine learning algorithm. It assumes that the value of a particular feature is independent of the value of any other feature, given the class variable. </a:t>
            </a:r>
            <a:endParaRPr lang="en-US" dirty="0" smtClean="0"/>
          </a:p>
          <a:p>
            <a:r>
              <a:rPr lang="en-US" dirty="0" smtClean="0"/>
              <a:t>For </a:t>
            </a:r>
            <a:r>
              <a:rPr lang="en-US" dirty="0"/>
              <a:t>example, a fruit may be considered to be an apple if it is red, round, and about 10 cm in diameter</a:t>
            </a:r>
            <a:r>
              <a:rPr lang="en-US" dirty="0" smtClean="0"/>
              <a:t>.</a:t>
            </a:r>
            <a:endParaRPr lang="en-US" dirty="0"/>
          </a:p>
          <a:p>
            <a:pPr lvl="1"/>
            <a:r>
              <a:rPr lang="en-US" dirty="0"/>
              <a:t>Features: Color, roundness, and diameter</a:t>
            </a:r>
            <a:r>
              <a:rPr lang="en-US" dirty="0" smtClean="0"/>
              <a:t>.</a:t>
            </a:r>
            <a:r>
              <a:rPr lang="en-US" dirty="0"/>
              <a:t> </a:t>
            </a:r>
          </a:p>
          <a:p>
            <a:pPr lvl="1"/>
            <a:r>
              <a:rPr lang="en-US" dirty="0"/>
              <a:t>A Naïve Bayes classifier considers each of these features to contribute independently to the probability that this fruit is an apple, regardless of any possible correlations between the color, roundness, and diameter features.</a:t>
            </a:r>
          </a:p>
          <a:p>
            <a:endParaRPr lang="en-US" dirty="0"/>
          </a:p>
        </p:txBody>
      </p:sp>
    </p:spTree>
    <p:extLst>
      <p:ext uri="{BB962C8B-B14F-4D97-AF65-F5344CB8AC3E}">
        <p14:creationId xmlns:p14="http://schemas.microsoft.com/office/powerpoint/2010/main" val="1664828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 for </a:t>
            </a:r>
            <a:r>
              <a:rPr lang="en-US" dirty="0"/>
              <a:t>Naïve Bayes </a:t>
            </a:r>
            <a:r>
              <a:rPr lang="en-US" dirty="0" smtClean="0"/>
              <a:t>algorithm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266" y="2506663"/>
            <a:ext cx="7755467" cy="3622882"/>
          </a:xfrm>
        </p:spPr>
      </p:pic>
    </p:spTree>
    <p:extLst>
      <p:ext uri="{BB962C8B-B14F-4D97-AF65-F5344CB8AC3E}">
        <p14:creationId xmlns:p14="http://schemas.microsoft.com/office/powerpoint/2010/main" val="74636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t>
            </a:r>
            <a:r>
              <a:rPr lang="en-US" dirty="0"/>
              <a:t>regression </a:t>
            </a:r>
          </a:p>
        </p:txBody>
      </p:sp>
      <p:sp>
        <p:nvSpPr>
          <p:cNvPr id="3" name="Content Placeholder 2"/>
          <p:cNvSpPr>
            <a:spLocks noGrp="1"/>
          </p:cNvSpPr>
          <p:nvPr>
            <p:ph idx="1"/>
          </p:nvPr>
        </p:nvSpPr>
        <p:spPr/>
        <p:txBody>
          <a:bodyPr>
            <a:normAutofit fontScale="92500"/>
          </a:bodyPr>
          <a:lstStyle/>
          <a:p>
            <a:r>
              <a:rPr lang="en-US" dirty="0" smtClean="0"/>
              <a:t>Regression </a:t>
            </a:r>
            <a:r>
              <a:rPr lang="en-US" dirty="0"/>
              <a:t>algorithms help analysts to model relationships between input variables X and the output label Y for the training data points. This algorithm targets supervised regression problems, that is, the target variable is a continuous value. </a:t>
            </a:r>
            <a:endParaRPr lang="en-US" dirty="0" smtClean="0"/>
          </a:p>
          <a:p>
            <a:r>
              <a:rPr lang="en-US" dirty="0"/>
              <a:t>In </a:t>
            </a:r>
            <a:r>
              <a:rPr lang="en-US" b="1" dirty="0"/>
              <a:t>simple linear regression</a:t>
            </a:r>
            <a:r>
              <a:rPr lang="en-US" dirty="0"/>
              <a:t>, we establish a relationship between the target variable and input variables by fitting a line that is known as the </a:t>
            </a:r>
            <a:r>
              <a:rPr lang="en-US" i="1" dirty="0"/>
              <a:t>regression line</a:t>
            </a:r>
            <a:r>
              <a:rPr lang="en-US" i="1" dirty="0" smtClean="0"/>
              <a:t>. </a:t>
            </a:r>
            <a:r>
              <a:rPr lang="en-US" dirty="0" err="1" smtClean="0"/>
              <a:t>E.g</a:t>
            </a:r>
            <a:endParaRPr lang="en-US" dirty="0"/>
          </a:p>
          <a:p>
            <a:pPr lvl="1"/>
            <a:r>
              <a:rPr lang="en-US" dirty="0"/>
              <a:t>Analyze the marketing effectiveness, pricing, and promotions on the sales of a product</a:t>
            </a:r>
            <a:r>
              <a:rPr lang="en-US" dirty="0" smtClean="0"/>
              <a:t>.</a:t>
            </a:r>
            <a:endParaRPr lang="en-US" dirty="0"/>
          </a:p>
          <a:p>
            <a:pPr lvl="1"/>
            <a:r>
              <a:rPr lang="en-US" dirty="0"/>
              <a:t>Forecast sales by analyzing the monthly company’s sales for the past few years</a:t>
            </a:r>
            <a:r>
              <a:rPr lang="en-US" dirty="0" smtClean="0"/>
              <a:t>.</a:t>
            </a:r>
            <a:r>
              <a:rPr lang="en-US" b="1" dirty="0"/>
              <a:t> </a:t>
            </a:r>
            <a:endParaRPr lang="en-US" b="1" dirty="0" smtClean="0"/>
          </a:p>
          <a:p>
            <a:pPr lvl="1"/>
            <a:r>
              <a:rPr lang="en-US" dirty="0" smtClean="0"/>
              <a:t>Analyze the amount of hours spent in the gym and the Weight loss achieved</a:t>
            </a:r>
            <a:endParaRPr lang="en-US" dirty="0"/>
          </a:p>
          <a:p>
            <a:endParaRPr lang="en-US" dirty="0"/>
          </a:p>
        </p:txBody>
      </p:sp>
    </p:spTree>
    <p:extLst>
      <p:ext uri="{BB962C8B-B14F-4D97-AF65-F5344CB8AC3E}">
        <p14:creationId xmlns:p14="http://schemas.microsoft.com/office/powerpoint/2010/main" val="976078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equation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658533"/>
            <a:ext cx="9764890" cy="2929467"/>
          </a:xfrm>
        </p:spPr>
      </p:pic>
    </p:spTree>
    <p:extLst>
      <p:ext uri="{BB962C8B-B14F-4D97-AF65-F5344CB8AC3E}">
        <p14:creationId xmlns:p14="http://schemas.microsoft.com/office/powerpoint/2010/main" val="380345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lstStyle/>
          <a:p>
            <a:r>
              <a:rPr lang="en-US" b="1" dirty="0"/>
              <a:t>Logistic regression </a:t>
            </a:r>
            <a:r>
              <a:rPr lang="en-US" dirty="0"/>
              <a:t>is a supervised classification algorithm. It is different from linear regression where the dependent or output variable is a </a:t>
            </a:r>
            <a:r>
              <a:rPr lang="en-US" i="1" dirty="0"/>
              <a:t>category or class</a:t>
            </a:r>
            <a:r>
              <a:rPr lang="en-US" dirty="0"/>
              <a:t>. The target is a discrete category or a class (not a continuous variable as in linear regression), for example, Class1 = cancer, Class2 = No Cancer</a:t>
            </a:r>
            <a:r>
              <a:rPr lang="en-US" dirty="0" smtClean="0"/>
              <a:t>.</a:t>
            </a:r>
          </a:p>
          <a:p>
            <a:r>
              <a:rPr lang="en-US" dirty="0"/>
              <a:t>Logistic regression is named for the function that is used at the core of the algorithm, which is the logistic </a:t>
            </a:r>
            <a:r>
              <a:rPr lang="en-US" dirty="0" smtClean="0"/>
              <a:t>function</a:t>
            </a:r>
            <a:r>
              <a:rPr lang="en-US" dirty="0"/>
              <a:t> </a:t>
            </a:r>
            <a:r>
              <a:rPr lang="en-US" i="1" dirty="0"/>
              <a:t>(sigmoid function)</a:t>
            </a:r>
            <a:r>
              <a:rPr lang="en-US" i="1" dirty="0" smtClean="0"/>
              <a:t>. </a:t>
            </a:r>
            <a:r>
              <a:rPr lang="en-US" dirty="0" smtClean="0"/>
              <a:t>It </a:t>
            </a:r>
            <a:r>
              <a:rPr lang="en-US" dirty="0"/>
              <a:t>is an S-shaped curve </a:t>
            </a:r>
            <a:r>
              <a:rPr lang="en-US" dirty="0" smtClean="0"/>
              <a:t>for </a:t>
            </a:r>
            <a:r>
              <a:rPr lang="en-US" dirty="0"/>
              <a:t>data segregation across multiple classes that can take any real value 0 - 1.</a:t>
            </a:r>
          </a:p>
          <a:p>
            <a:endParaRPr lang="en-US" dirty="0"/>
          </a:p>
          <a:p>
            <a:endParaRPr lang="en-US" dirty="0"/>
          </a:p>
        </p:txBody>
      </p:sp>
    </p:spTree>
    <p:extLst>
      <p:ext uri="{BB962C8B-B14F-4D97-AF65-F5344CB8AC3E}">
        <p14:creationId xmlns:p14="http://schemas.microsoft.com/office/powerpoint/2010/main" val="6903387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Equation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167" y="2641599"/>
            <a:ext cx="9420037" cy="3166533"/>
          </a:xfrm>
        </p:spPr>
      </p:pic>
    </p:spTree>
    <p:extLst>
      <p:ext uri="{BB962C8B-B14F-4D97-AF65-F5344CB8AC3E}">
        <p14:creationId xmlns:p14="http://schemas.microsoft.com/office/powerpoint/2010/main" val="920592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92480"/>
            <a:ext cx="9601196" cy="1021079"/>
          </a:xfrm>
        </p:spPr>
        <p:txBody>
          <a:bodyPr/>
          <a:lstStyle/>
          <a:p>
            <a:r>
              <a:rPr lang="en-US" dirty="0" smtClean="0"/>
              <a:t>Background/Overview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935481"/>
            <a:ext cx="9448797" cy="4160520"/>
          </a:xfrm>
        </p:spPr>
      </p:pic>
    </p:spTree>
    <p:extLst>
      <p:ext uri="{BB962C8B-B14F-4D97-AF65-F5344CB8AC3E}">
        <p14:creationId xmlns:p14="http://schemas.microsoft.com/office/powerpoint/2010/main" val="1886215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95865"/>
            <a:ext cx="9601196" cy="914401"/>
          </a:xfrm>
        </p:spPr>
        <p:txBody>
          <a:bodyPr>
            <a:normAutofit/>
          </a:bodyPr>
          <a:lstStyle/>
          <a:p>
            <a:r>
              <a:rPr lang="en-US" sz="3600" dirty="0" smtClean="0"/>
              <a:t>Comparison between Linear and Logistic regression </a:t>
            </a:r>
            <a:endParaRPr lang="en-US" sz="3600"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527" t="12390" r="1738" b="6876"/>
          <a:stretch/>
        </p:blipFill>
        <p:spPr>
          <a:xfrm>
            <a:off x="1134533" y="1896533"/>
            <a:ext cx="9762065" cy="4138507"/>
          </a:xfrm>
        </p:spPr>
      </p:pic>
    </p:spTree>
    <p:extLst>
      <p:ext uri="{BB962C8B-B14F-4D97-AF65-F5344CB8AC3E}">
        <p14:creationId xmlns:p14="http://schemas.microsoft.com/office/powerpoint/2010/main" val="1209720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a:t>
            </a:r>
            <a:r>
              <a:rPr lang="en-US" dirty="0" smtClean="0"/>
              <a:t>Vector Machine </a:t>
            </a:r>
            <a:r>
              <a:rPr lang="en-US" dirty="0"/>
              <a:t>(SVM)</a:t>
            </a:r>
          </a:p>
        </p:txBody>
      </p:sp>
      <p:sp>
        <p:nvSpPr>
          <p:cNvPr id="3" name="Content Placeholder 2"/>
          <p:cNvSpPr>
            <a:spLocks noGrp="1"/>
          </p:cNvSpPr>
          <p:nvPr>
            <p:ph idx="1"/>
          </p:nvPr>
        </p:nvSpPr>
        <p:spPr>
          <a:xfrm>
            <a:off x="1295400" y="2419643"/>
            <a:ext cx="9601197" cy="3783429"/>
          </a:xfrm>
        </p:spPr>
        <p:txBody>
          <a:bodyPr>
            <a:normAutofit/>
          </a:bodyPr>
          <a:lstStyle/>
          <a:p>
            <a:r>
              <a:rPr lang="en-US" sz="2000" dirty="0"/>
              <a:t>SVM is a supervised learning model that can be a linear or non-linear classifier. SVM is also called a “large Margin Classifier” because the algorithm seeks the </a:t>
            </a:r>
            <a:r>
              <a:rPr lang="en-US" sz="2000" dirty="0" err="1"/>
              <a:t>hyperplane</a:t>
            </a:r>
            <a:r>
              <a:rPr lang="en-US" sz="2000" dirty="0"/>
              <a:t> with the largest margin, that is, the largest distance to the nearest sample points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7" y="3432517"/>
            <a:ext cx="6541477" cy="2770555"/>
          </a:xfrm>
          <a:prstGeom prst="rect">
            <a:avLst/>
          </a:prstGeom>
        </p:spPr>
      </p:pic>
      <p:sp>
        <p:nvSpPr>
          <p:cNvPr id="5" name="TextBox 4"/>
          <p:cNvSpPr txBox="1"/>
          <p:nvPr/>
        </p:nvSpPr>
        <p:spPr>
          <a:xfrm>
            <a:off x="8340970" y="3567544"/>
            <a:ext cx="2447778" cy="2308324"/>
          </a:xfrm>
          <a:prstGeom prst="rect">
            <a:avLst/>
          </a:prstGeom>
          <a:noFill/>
          <a:ln>
            <a:solidFill>
              <a:schemeClr val="accent1"/>
            </a:solidFill>
            <a:prstDash val="sysDot"/>
          </a:ln>
        </p:spPr>
        <p:txBody>
          <a:bodyPr wrap="square" rtlCol="0">
            <a:spAutoFit/>
          </a:bodyPr>
          <a:lstStyle/>
          <a:p>
            <a:r>
              <a:rPr lang="en-US" dirty="0"/>
              <a:t>Although many lines (in light blue) do separate all instances correctly, there is only one optimal </a:t>
            </a:r>
            <a:r>
              <a:rPr lang="en-US" dirty="0" err="1"/>
              <a:t>hyperplane</a:t>
            </a:r>
            <a:r>
              <a:rPr lang="en-US" dirty="0"/>
              <a:t> (red line) that maximizes the distance to the closest points (in yellow).</a:t>
            </a:r>
          </a:p>
        </p:txBody>
      </p:sp>
    </p:spTree>
    <p:extLst>
      <p:ext uri="{BB962C8B-B14F-4D97-AF65-F5344CB8AC3E}">
        <p14:creationId xmlns:p14="http://schemas.microsoft.com/office/powerpoint/2010/main" val="261151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a:t>
            </a:r>
            <a:r>
              <a:rPr lang="en-US" dirty="0" smtClean="0"/>
              <a:t>Tree</a:t>
            </a:r>
            <a:endParaRPr lang="en-US" dirty="0"/>
          </a:p>
        </p:txBody>
      </p:sp>
      <p:sp>
        <p:nvSpPr>
          <p:cNvPr id="3" name="Content Placeholder 2"/>
          <p:cNvSpPr>
            <a:spLocks noGrp="1"/>
          </p:cNvSpPr>
          <p:nvPr>
            <p:ph idx="1"/>
          </p:nvPr>
        </p:nvSpPr>
        <p:spPr>
          <a:xfrm>
            <a:off x="1295401" y="2391507"/>
            <a:ext cx="9601196" cy="3890183"/>
          </a:xfrm>
        </p:spPr>
        <p:txBody>
          <a:bodyPr/>
          <a:lstStyle/>
          <a:p>
            <a:r>
              <a:rPr lang="en-US" sz="2000" b="1" dirty="0"/>
              <a:t>A decision tree </a:t>
            </a:r>
            <a:r>
              <a:rPr lang="en-US" sz="2000" dirty="0"/>
              <a:t>is a popular supervised learning algorithm that can be used for classification and regression problems. Decision trees are a popular prediction method. Decision trees can explain why a specific prediction was made by traversing the tree</a:t>
            </a:r>
            <a:r>
              <a:rPr lang="en-US" sz="2000" dirty="0" smtClean="0"/>
              <a: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3453617"/>
            <a:ext cx="5151511" cy="2679898"/>
          </a:xfrm>
          <a:prstGeom prst="rect">
            <a:avLst/>
          </a:prstGeom>
        </p:spPr>
      </p:pic>
      <p:sp>
        <p:nvSpPr>
          <p:cNvPr id="5" name="TextBox 4"/>
          <p:cNvSpPr txBox="1"/>
          <p:nvPr/>
        </p:nvSpPr>
        <p:spPr>
          <a:xfrm>
            <a:off x="1838765" y="3696368"/>
            <a:ext cx="3713871" cy="2308324"/>
          </a:xfrm>
          <a:prstGeom prst="rect">
            <a:avLst/>
          </a:prstGeom>
          <a:noFill/>
          <a:ln>
            <a:solidFill>
              <a:schemeClr val="accent1"/>
            </a:solidFill>
          </a:ln>
        </p:spPr>
        <p:txBody>
          <a:bodyPr wrap="square" rtlCol="0">
            <a:spAutoFit/>
          </a:bodyPr>
          <a:lstStyle/>
          <a:p>
            <a:r>
              <a:rPr lang="en-US" dirty="0"/>
              <a:t>A decision tree includes three main entities: </a:t>
            </a:r>
            <a:r>
              <a:rPr lang="en-US" b="1" i="1" dirty="0"/>
              <a:t>root node</a:t>
            </a:r>
            <a:r>
              <a:rPr lang="en-US" dirty="0"/>
              <a:t>, </a:t>
            </a:r>
            <a:r>
              <a:rPr lang="en-US" b="1" i="1" dirty="0"/>
              <a:t>decision nodes</a:t>
            </a:r>
            <a:r>
              <a:rPr lang="en-US" dirty="0"/>
              <a:t>, and </a:t>
            </a:r>
            <a:r>
              <a:rPr lang="en-US" b="1" i="1" dirty="0"/>
              <a:t>leaves. </a:t>
            </a:r>
            <a:r>
              <a:rPr lang="en-US" dirty="0"/>
              <a:t>The figure shows the graphical representation of these entities</a:t>
            </a:r>
            <a:r>
              <a:rPr lang="en-US" dirty="0" smtClean="0"/>
              <a:t>.</a:t>
            </a:r>
            <a:endParaRPr lang="en-US" dirty="0"/>
          </a:p>
          <a:p>
            <a:r>
              <a:rPr lang="en-US" dirty="0"/>
              <a:t>A decision tree builds the classification or regression model in the form of a tree structure. </a:t>
            </a:r>
          </a:p>
        </p:txBody>
      </p:sp>
    </p:spTree>
    <p:extLst>
      <p:ext uri="{BB962C8B-B14F-4D97-AF65-F5344CB8AC3E}">
        <p14:creationId xmlns:p14="http://schemas.microsoft.com/office/powerpoint/2010/main" val="1933435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cont..</a:t>
            </a:r>
            <a:endParaRPr lang="en-US" dirty="0"/>
          </a:p>
        </p:txBody>
      </p:sp>
      <p:sp>
        <p:nvSpPr>
          <p:cNvPr id="3" name="Content Placeholder 2"/>
          <p:cNvSpPr>
            <a:spLocks noGrp="1"/>
          </p:cNvSpPr>
          <p:nvPr>
            <p:ph idx="1"/>
          </p:nvPr>
        </p:nvSpPr>
        <p:spPr/>
        <p:txBody>
          <a:bodyPr>
            <a:normAutofit/>
          </a:bodyPr>
          <a:lstStyle/>
          <a:p>
            <a:r>
              <a:rPr lang="en-US" dirty="0"/>
              <a:t>The algorithm works by recursively splitting the data based on the value of a feature. After each split, the portion of the data becomes more homogeneous</a:t>
            </a:r>
            <a:r>
              <a:rPr lang="en-US" dirty="0" smtClean="0"/>
              <a:t>.</a:t>
            </a:r>
            <a:endParaRPr lang="en-US" dirty="0"/>
          </a:p>
          <a:p>
            <a:r>
              <a:rPr lang="en-US" dirty="0"/>
              <a:t>Now, the algorithm needs to decide</a:t>
            </a:r>
            <a:r>
              <a:rPr lang="en-US" dirty="0" smtClean="0"/>
              <a:t>:</a:t>
            </a:r>
            <a:endParaRPr lang="en-US" dirty="0"/>
          </a:p>
          <a:p>
            <a:pPr lvl="1"/>
            <a:r>
              <a:rPr lang="en-US" dirty="0"/>
              <a:t>Which feature to choose as the root node</a:t>
            </a:r>
            <a:r>
              <a:rPr lang="en-US" dirty="0" smtClean="0"/>
              <a:t>.</a:t>
            </a:r>
            <a:endParaRPr lang="en-US" dirty="0"/>
          </a:p>
          <a:p>
            <a:pPr lvl="1"/>
            <a:r>
              <a:rPr lang="en-US" dirty="0"/>
              <a:t>What conditions to use for splitting</a:t>
            </a:r>
            <a:r>
              <a:rPr lang="en-US" dirty="0" smtClean="0"/>
              <a:t>.</a:t>
            </a:r>
            <a:endParaRPr lang="en-US" dirty="0"/>
          </a:p>
          <a:p>
            <a:pPr lvl="1"/>
            <a:r>
              <a:rPr lang="en-US" dirty="0"/>
              <a:t>When to stop splitting</a:t>
            </a:r>
          </a:p>
        </p:txBody>
      </p:sp>
    </p:spTree>
    <p:extLst>
      <p:ext uri="{BB962C8B-B14F-4D97-AF65-F5344CB8AC3E}">
        <p14:creationId xmlns:p14="http://schemas.microsoft.com/office/powerpoint/2010/main" val="1724868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cont..</a:t>
            </a:r>
          </a:p>
        </p:txBody>
      </p:sp>
      <p:sp>
        <p:nvSpPr>
          <p:cNvPr id="3" name="Content Placeholder 2"/>
          <p:cNvSpPr>
            <a:spLocks noGrp="1"/>
          </p:cNvSpPr>
          <p:nvPr>
            <p:ph idx="1"/>
          </p:nvPr>
        </p:nvSpPr>
        <p:spPr>
          <a:xfrm>
            <a:off x="1295401" y="2427891"/>
            <a:ext cx="9601196" cy="3673364"/>
          </a:xfrm>
        </p:spPr>
        <p:txBody>
          <a:bodyPr>
            <a:normAutofit fontScale="92500"/>
          </a:bodyPr>
          <a:lstStyle/>
          <a:p>
            <a:r>
              <a:rPr lang="en-US" dirty="0"/>
              <a:t>The Iterative Dichotomiser3 (ID3) </a:t>
            </a:r>
            <a:r>
              <a:rPr lang="en-US" dirty="0" smtClean="0"/>
              <a:t>is a decision tree algorithm that </a:t>
            </a:r>
            <a:r>
              <a:rPr lang="en-US" dirty="0"/>
              <a:t>works by using </a:t>
            </a:r>
            <a:r>
              <a:rPr lang="en-US" i="1" dirty="0"/>
              <a:t>entropy</a:t>
            </a:r>
            <a:r>
              <a:rPr lang="en-US" dirty="0"/>
              <a:t> and </a:t>
            </a:r>
            <a:r>
              <a:rPr lang="en-US" i="1" dirty="0"/>
              <a:t>information gain </a:t>
            </a:r>
            <a:r>
              <a:rPr lang="en-US" dirty="0"/>
              <a:t>to construct a decision tree. </a:t>
            </a:r>
            <a:endParaRPr lang="en-US" dirty="0" smtClean="0"/>
          </a:p>
          <a:p>
            <a:r>
              <a:rPr lang="en-US" i="1" dirty="0" smtClean="0"/>
              <a:t>Entropy</a:t>
            </a:r>
            <a:r>
              <a:rPr lang="en-US" dirty="0" smtClean="0"/>
              <a:t> </a:t>
            </a:r>
            <a:r>
              <a:rPr lang="en-US" dirty="0"/>
              <a:t>is the measure of the amount of uncertainty and randomness in a set of data for the classification task. Entropy is maximized when all points have equal probabilities. </a:t>
            </a:r>
            <a:r>
              <a:rPr lang="en-US" dirty="0" smtClean="0"/>
              <a:t>Entropy </a:t>
            </a:r>
            <a:r>
              <a:rPr lang="en-US" dirty="0"/>
              <a:t>zero means that there is no randomness for this attribute</a:t>
            </a:r>
            <a:r>
              <a:rPr lang="en-US" dirty="0" smtClean="0"/>
              <a:t>.</a:t>
            </a:r>
            <a:endParaRPr lang="en-US" dirty="0"/>
          </a:p>
          <a:p>
            <a:r>
              <a:rPr lang="en-US" i="1" dirty="0"/>
              <a:t>Information gain </a:t>
            </a:r>
            <a:r>
              <a:rPr lang="en-US" dirty="0"/>
              <a:t>is a metric that is used for ranking the attributes or features to split at given node in the tree. It defines how much information a feature provides about a class. The feature with the highest information gain is used for the first split.</a:t>
            </a:r>
          </a:p>
          <a:p>
            <a:endParaRPr lang="en-US" dirty="0"/>
          </a:p>
        </p:txBody>
      </p:sp>
    </p:spTree>
    <p:extLst>
      <p:ext uri="{BB962C8B-B14F-4D97-AF65-F5344CB8AC3E}">
        <p14:creationId xmlns:p14="http://schemas.microsoft.com/office/powerpoint/2010/main" val="1226243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r>
              <a:rPr lang="en-US" dirty="0" smtClean="0"/>
              <a:t>Clustering</a:t>
            </a:r>
            <a:endParaRPr lang="en-US" dirty="0"/>
          </a:p>
        </p:txBody>
      </p:sp>
      <p:sp>
        <p:nvSpPr>
          <p:cNvPr id="3" name="Content Placeholder 2"/>
          <p:cNvSpPr>
            <a:spLocks noGrp="1"/>
          </p:cNvSpPr>
          <p:nvPr>
            <p:ph idx="1"/>
          </p:nvPr>
        </p:nvSpPr>
        <p:spPr>
          <a:xfrm>
            <a:off x="1295401" y="2412124"/>
            <a:ext cx="9929424" cy="3862552"/>
          </a:xfrm>
        </p:spPr>
        <p:txBody>
          <a:bodyPr/>
          <a:lstStyle/>
          <a:p>
            <a:pPr lvl="0"/>
            <a:r>
              <a:rPr lang="en-US" sz="2000" dirty="0"/>
              <a:t>K-means clustering is an unsupervised machine learning technique. It groups a set of objects in such a way that objects in the same group (called a cluster) are more similar to each other than those in other groups (other clusters</a:t>
            </a:r>
            <a:r>
              <a:rPr lang="en-US" sz="2000" dirty="0" smtClean="0"/>
              <a:t>).</a:t>
            </a:r>
          </a:p>
          <a:p>
            <a:endParaRPr lang="en-US" sz="2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490" y="3452648"/>
            <a:ext cx="5139335" cy="2585545"/>
          </a:xfrm>
          <a:prstGeom prst="rect">
            <a:avLst/>
          </a:prstGeom>
        </p:spPr>
      </p:pic>
      <p:sp>
        <p:nvSpPr>
          <p:cNvPr id="6" name="TextBox 5"/>
          <p:cNvSpPr txBox="1"/>
          <p:nvPr/>
        </p:nvSpPr>
        <p:spPr>
          <a:xfrm>
            <a:off x="1781503" y="3893207"/>
            <a:ext cx="4051738" cy="1200329"/>
          </a:xfrm>
          <a:prstGeom prst="rect">
            <a:avLst/>
          </a:prstGeom>
          <a:noFill/>
          <a:ln>
            <a:solidFill>
              <a:schemeClr val="accent1"/>
            </a:solidFill>
          </a:ln>
        </p:spPr>
        <p:txBody>
          <a:bodyPr wrap="square" rtlCol="0">
            <a:spAutoFit/>
          </a:bodyPr>
          <a:lstStyle/>
          <a:p>
            <a:r>
              <a:rPr lang="en-US" dirty="0"/>
              <a:t>The main goal of the algorithm is to group the data observations into k clusters, where each observation belongs to the cluster with the nearest mean</a:t>
            </a:r>
          </a:p>
        </p:txBody>
      </p:sp>
    </p:spTree>
    <p:extLst>
      <p:ext uri="{BB962C8B-B14F-4D97-AF65-F5344CB8AC3E}">
        <p14:creationId xmlns:p14="http://schemas.microsoft.com/office/powerpoint/2010/main" val="227110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Content Placeholder 2"/>
          <p:cNvSpPr>
            <a:spLocks noGrp="1"/>
          </p:cNvSpPr>
          <p:nvPr>
            <p:ph idx="1"/>
          </p:nvPr>
        </p:nvSpPr>
        <p:spPr/>
        <p:txBody>
          <a:bodyPr/>
          <a:lstStyle/>
          <a:p>
            <a:r>
              <a:rPr lang="en-US" dirty="0" smtClean="0"/>
              <a:t>Human brain is comprised of cells called </a:t>
            </a:r>
            <a:r>
              <a:rPr lang="en-US" b="1" i="1" dirty="0" smtClean="0"/>
              <a:t>Neurons</a:t>
            </a:r>
            <a:r>
              <a:rPr lang="en-US" dirty="0" smtClean="0"/>
              <a:t>.</a:t>
            </a:r>
          </a:p>
          <a:p>
            <a:r>
              <a:rPr lang="en-US" dirty="0" smtClean="0"/>
              <a:t>Neurons are the building blocks of Neural Networks</a:t>
            </a:r>
          </a:p>
          <a:p>
            <a:r>
              <a:rPr lang="en-US" dirty="0"/>
              <a:t>N</a:t>
            </a:r>
            <a:r>
              <a:rPr lang="en-US" dirty="0" smtClean="0"/>
              <a:t>eurons </a:t>
            </a:r>
            <a:r>
              <a:rPr lang="en-US" dirty="0"/>
              <a:t>are highly connected and communicate chemical signals through the </a:t>
            </a:r>
            <a:r>
              <a:rPr lang="en-US" b="1" dirty="0"/>
              <a:t>synapses </a:t>
            </a:r>
            <a:r>
              <a:rPr lang="en-US" dirty="0"/>
              <a:t>(a junction between two nerve cells) between the </a:t>
            </a:r>
            <a:r>
              <a:rPr lang="en-US" b="1" dirty="0" smtClean="0"/>
              <a:t>axons</a:t>
            </a:r>
            <a:r>
              <a:rPr lang="en-US" dirty="0" smtClean="0"/>
              <a:t>(Connect neurons to other cells) </a:t>
            </a:r>
            <a:r>
              <a:rPr lang="en-US" dirty="0"/>
              <a:t>and </a:t>
            </a:r>
            <a:r>
              <a:rPr lang="en-US" b="1" dirty="0" smtClean="0"/>
              <a:t>dendrites</a:t>
            </a:r>
            <a:r>
              <a:rPr lang="en-US" dirty="0" smtClean="0"/>
              <a:t>(Accept input/stimuli from the external environment). These inputs create electronic impulses(spikes) which are passed quickly across the neural network. The effect of this is an action/response</a:t>
            </a:r>
            <a:endParaRPr lang="en-US" dirty="0"/>
          </a:p>
        </p:txBody>
      </p:sp>
    </p:spTree>
    <p:extLst>
      <p:ext uri="{BB962C8B-B14F-4D97-AF65-F5344CB8AC3E}">
        <p14:creationId xmlns:p14="http://schemas.microsoft.com/office/powerpoint/2010/main" val="5227476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Biological Neuron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175" y="2658794"/>
            <a:ext cx="6020974" cy="3075868"/>
          </a:xfrm>
        </p:spPr>
      </p:pic>
      <p:sp>
        <p:nvSpPr>
          <p:cNvPr id="7" name="TextBox 6"/>
          <p:cNvSpPr txBox="1"/>
          <p:nvPr/>
        </p:nvSpPr>
        <p:spPr>
          <a:xfrm>
            <a:off x="8426548" y="2827606"/>
            <a:ext cx="2644726" cy="1754326"/>
          </a:xfrm>
          <a:prstGeom prst="rect">
            <a:avLst/>
          </a:prstGeom>
          <a:noFill/>
        </p:spPr>
        <p:txBody>
          <a:bodyPr wrap="square" rtlCol="0">
            <a:spAutoFit/>
          </a:bodyPr>
          <a:lstStyle/>
          <a:p>
            <a:r>
              <a:rPr lang="en-US" dirty="0"/>
              <a:t>The human brain is estimated to have 100 billion neurons, with each neuron connected to up to 10,000 other neurons.</a:t>
            </a:r>
          </a:p>
          <a:p>
            <a:endParaRPr lang="en-US" dirty="0"/>
          </a:p>
        </p:txBody>
      </p:sp>
    </p:spTree>
    <p:extLst>
      <p:ext uri="{BB962C8B-B14F-4D97-AF65-F5344CB8AC3E}">
        <p14:creationId xmlns:p14="http://schemas.microsoft.com/office/powerpoint/2010/main" val="7189792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857250"/>
            <a:ext cx="9991723" cy="5257799"/>
          </a:xfrm>
        </p:spPr>
      </p:pic>
    </p:spTree>
    <p:extLst>
      <p:ext uri="{BB962C8B-B14F-4D97-AF65-F5344CB8AC3E}">
        <p14:creationId xmlns:p14="http://schemas.microsoft.com/office/powerpoint/2010/main" val="18325389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Content Placeholder 2"/>
          <p:cNvSpPr>
            <a:spLocks noGrp="1"/>
          </p:cNvSpPr>
          <p:nvPr>
            <p:ph idx="1"/>
          </p:nvPr>
        </p:nvSpPr>
        <p:spPr>
          <a:xfrm>
            <a:off x="1295401" y="2405575"/>
            <a:ext cx="9601196" cy="3770142"/>
          </a:xfrm>
        </p:spPr>
        <p:txBody>
          <a:bodyPr>
            <a:normAutofit fontScale="92500" lnSpcReduction="20000"/>
          </a:bodyPr>
          <a:lstStyle/>
          <a:p>
            <a:pPr lvl="0"/>
            <a:r>
              <a:rPr lang="en-US" b="1" dirty="0" smtClean="0"/>
              <a:t>ANN</a:t>
            </a:r>
            <a:r>
              <a:rPr lang="en-US" dirty="0" smtClean="0"/>
              <a:t> are a hardware and software implementation which tries to simulate information processing capabilities of biological NN.</a:t>
            </a:r>
          </a:p>
          <a:p>
            <a:pPr lvl="0"/>
            <a:r>
              <a:rPr lang="en-US" dirty="0" smtClean="0"/>
              <a:t>They are </a:t>
            </a:r>
            <a:r>
              <a:rPr lang="en-US" dirty="0"/>
              <a:t>collections of interconnected </a:t>
            </a:r>
            <a:r>
              <a:rPr lang="en-US" b="1" i="1" dirty="0"/>
              <a:t>“neurons” </a:t>
            </a:r>
            <a:r>
              <a:rPr lang="en-US" dirty="0"/>
              <a:t>(called nodes) that work together to transform input data to output data</a:t>
            </a:r>
            <a:r>
              <a:rPr lang="en-US" dirty="0" smtClean="0"/>
              <a:t>.</a:t>
            </a:r>
            <a:endParaRPr lang="en-US" sz="1200" dirty="0"/>
          </a:p>
          <a:p>
            <a:pPr lvl="0"/>
            <a:r>
              <a:rPr lang="en-US" dirty="0"/>
              <a:t>Each node applies a mathematical transformation to the data it receives; it then passes its result to the other nodes in its path</a:t>
            </a:r>
            <a:r>
              <a:rPr lang="en-US" dirty="0" smtClean="0"/>
              <a:t>.</a:t>
            </a:r>
            <a:endParaRPr lang="en-US" sz="1200" dirty="0"/>
          </a:p>
          <a:p>
            <a:pPr lvl="0"/>
            <a:r>
              <a:rPr lang="en-US" dirty="0"/>
              <a:t>Examples for applications</a:t>
            </a:r>
            <a:r>
              <a:rPr lang="en-US" dirty="0" smtClean="0"/>
              <a:t>:</a:t>
            </a:r>
            <a:endParaRPr lang="en-US" sz="1100" dirty="0"/>
          </a:p>
          <a:p>
            <a:pPr lvl="1"/>
            <a:r>
              <a:rPr lang="en-US" dirty="0"/>
              <a:t>Object detection, tracking, and image </a:t>
            </a:r>
            <a:r>
              <a:rPr lang="en-US" dirty="0" smtClean="0"/>
              <a:t>analysis</a:t>
            </a:r>
            <a:r>
              <a:rPr lang="en-US" sz="1400" dirty="0" smtClean="0"/>
              <a:t> </a:t>
            </a:r>
            <a:r>
              <a:rPr lang="en-US" sz="1900" dirty="0"/>
              <a:t>(</a:t>
            </a:r>
            <a:r>
              <a:rPr lang="en-US" sz="1900" dirty="0" smtClean="0"/>
              <a:t>Convolutional </a:t>
            </a:r>
            <a:r>
              <a:rPr lang="en-US" sz="1900" dirty="0"/>
              <a:t>Neural Network (CNN</a:t>
            </a:r>
            <a:r>
              <a:rPr lang="en-US" sz="1900" dirty="0" smtClean="0"/>
              <a:t>)) </a:t>
            </a:r>
            <a:endParaRPr lang="en-US" sz="1900" dirty="0"/>
          </a:p>
          <a:p>
            <a:pPr lvl="1"/>
            <a:r>
              <a:rPr lang="en-US" dirty="0"/>
              <a:t>Natural language processing </a:t>
            </a:r>
            <a:r>
              <a:rPr lang="en-US" dirty="0" smtClean="0"/>
              <a:t>/machine Translation </a:t>
            </a:r>
            <a:r>
              <a:rPr lang="en-US" sz="1900" dirty="0" smtClean="0"/>
              <a:t>(recurrent </a:t>
            </a:r>
            <a:r>
              <a:rPr lang="en-US" sz="1900" dirty="0"/>
              <a:t>neural network (RNN </a:t>
            </a:r>
            <a:r>
              <a:rPr lang="en-US" sz="1900" dirty="0" smtClean="0"/>
              <a:t>))</a:t>
            </a:r>
            <a:endParaRPr lang="en-US" sz="1900" dirty="0"/>
          </a:p>
          <a:p>
            <a:pPr lvl="1"/>
            <a:r>
              <a:rPr lang="en-US" dirty="0"/>
              <a:t>Autonomous cars and </a:t>
            </a:r>
            <a:r>
              <a:rPr lang="en-US" dirty="0" smtClean="0"/>
              <a:t>robots</a:t>
            </a:r>
            <a:r>
              <a:rPr lang="en-US" dirty="0"/>
              <a:t> (more complex neural networks) </a:t>
            </a:r>
          </a:p>
          <a:p>
            <a:endParaRPr lang="en-US" dirty="0"/>
          </a:p>
        </p:txBody>
      </p:sp>
    </p:spTree>
    <p:extLst>
      <p:ext uri="{BB962C8B-B14F-4D97-AF65-F5344CB8AC3E}">
        <p14:creationId xmlns:p14="http://schemas.microsoft.com/office/powerpoint/2010/main" val="2109547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285" b="285"/>
          <a:stretch/>
        </p:blipFill>
        <p:spPr>
          <a:xfrm>
            <a:off x="2387600" y="731520"/>
            <a:ext cx="7228840" cy="5334000"/>
          </a:xfrm>
        </p:spPr>
      </p:pic>
    </p:spTree>
    <p:extLst>
      <p:ext uri="{BB962C8B-B14F-4D97-AF65-F5344CB8AC3E}">
        <p14:creationId xmlns:p14="http://schemas.microsoft.com/office/powerpoint/2010/main" val="704297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r>
              <a:rPr lang="en-US" dirty="0" smtClean="0"/>
              <a:t>.</a:t>
            </a:r>
            <a:endParaRPr lang="en-US" dirty="0"/>
          </a:p>
        </p:txBody>
      </p:sp>
      <p:sp>
        <p:nvSpPr>
          <p:cNvPr id="3" name="Content Placeholder 2"/>
          <p:cNvSpPr>
            <a:spLocks noGrp="1"/>
          </p:cNvSpPr>
          <p:nvPr>
            <p:ph idx="1"/>
          </p:nvPr>
        </p:nvSpPr>
        <p:spPr>
          <a:xfrm>
            <a:off x="1295400" y="2556931"/>
            <a:ext cx="9601197" cy="3544323"/>
          </a:xfrm>
        </p:spPr>
        <p:txBody>
          <a:bodyPr>
            <a:normAutofit/>
          </a:bodyPr>
          <a:lstStyle/>
          <a:p>
            <a:r>
              <a:rPr lang="en-US" dirty="0" smtClean="0"/>
              <a:t>ANN communicate </a:t>
            </a:r>
            <a:r>
              <a:rPr lang="en-US" dirty="0"/>
              <a:t>signals </a:t>
            </a:r>
            <a:r>
              <a:rPr lang="en-US" dirty="0" smtClean="0"/>
              <a:t>(input numbers) </a:t>
            </a:r>
            <a:r>
              <a:rPr lang="en-US" dirty="0"/>
              <a:t>through weights and activation functions that activate neurons. Using a training algorithm, these networks adjust those weights to solve a </a:t>
            </a:r>
            <a:r>
              <a:rPr lang="en-US" dirty="0" smtClean="0"/>
              <a:t>problem.</a:t>
            </a:r>
          </a:p>
          <a:p>
            <a:r>
              <a:rPr lang="en-US" dirty="0"/>
              <a:t>Each node applies a mathematical transformation to the data it receives; it then passes its result to the other nodes in its path. Each connection between nodes represents a different parameter to the model</a:t>
            </a:r>
            <a:r>
              <a:rPr lang="en-US" dirty="0" smtClean="0"/>
              <a:t>.</a:t>
            </a:r>
          </a:p>
          <a:p>
            <a:r>
              <a:rPr lang="en-US" dirty="0"/>
              <a:t>A perceptron is a single neuron model that was an originator for neural networks. </a:t>
            </a:r>
          </a:p>
          <a:p>
            <a:pPr marL="0" indent="0">
              <a:buNone/>
            </a:pPr>
            <a:endParaRPr lang="en-US" dirty="0"/>
          </a:p>
        </p:txBody>
      </p:sp>
    </p:spTree>
    <p:extLst>
      <p:ext uri="{BB962C8B-B14F-4D97-AF65-F5344CB8AC3E}">
        <p14:creationId xmlns:p14="http://schemas.microsoft.com/office/powerpoint/2010/main" val="1134388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671" y="982132"/>
            <a:ext cx="10227211" cy="1303867"/>
          </a:xfrm>
        </p:spPr>
        <p:txBody>
          <a:bodyPr>
            <a:normAutofit/>
          </a:bodyPr>
          <a:lstStyle/>
          <a:p>
            <a:r>
              <a:rPr lang="en-US" sz="3600" dirty="0" smtClean="0"/>
              <a:t>Structure </a:t>
            </a:r>
            <a:r>
              <a:rPr lang="en-US" sz="3600" dirty="0"/>
              <a:t>of </a:t>
            </a:r>
            <a:r>
              <a:rPr lang="en-US" sz="3600" dirty="0" smtClean="0"/>
              <a:t>Neuron/Perceptron[</a:t>
            </a:r>
            <a:r>
              <a:rPr lang="en-US" sz="3600" dirty="0" err="1" smtClean="0"/>
              <a:t>mcculloch</a:t>
            </a:r>
            <a:r>
              <a:rPr lang="en-US" sz="3600" dirty="0" smtClean="0"/>
              <a:t> </a:t>
            </a:r>
            <a:r>
              <a:rPr lang="en-US" sz="3600" dirty="0" err="1"/>
              <a:t>pitt</a:t>
            </a:r>
            <a:r>
              <a:rPr lang="en-US" sz="3600" dirty="0"/>
              <a:t> model]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612" y="2499359"/>
            <a:ext cx="9556788" cy="3341559"/>
          </a:xfrm>
        </p:spPr>
      </p:pic>
    </p:spTree>
    <p:extLst>
      <p:ext uri="{BB962C8B-B14F-4D97-AF65-F5344CB8AC3E}">
        <p14:creationId xmlns:p14="http://schemas.microsoft.com/office/powerpoint/2010/main" val="648200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p:txBody>
          <a:bodyPr/>
          <a:lstStyle/>
          <a:p>
            <a:r>
              <a:rPr lang="en-US" sz="2000" b="1" dirty="0" smtClean="0"/>
              <a:t>Activation function/Transfer function- </a:t>
            </a:r>
            <a:r>
              <a:rPr lang="en-US" sz="2000" dirty="0"/>
              <a:t>Activation function decides, whether a neuron should be activated or not by calculating weighted sum and further adding bias with it. </a:t>
            </a:r>
            <a:r>
              <a:rPr lang="en-US" sz="2000" dirty="0" smtClean="0"/>
              <a:t>In summary, it is used to determine the output of a ANN. Common ones are step</a:t>
            </a:r>
            <a:r>
              <a:rPr lang="en-US" sz="2000" dirty="0"/>
              <a:t>, sigmoid or linear.</a:t>
            </a:r>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261" y="3559126"/>
            <a:ext cx="5944770" cy="2587675"/>
          </a:xfrm>
          <a:prstGeom prst="rect">
            <a:avLst/>
          </a:prstGeom>
        </p:spPr>
      </p:pic>
    </p:spTree>
    <p:extLst>
      <p:ext uri="{BB962C8B-B14F-4D97-AF65-F5344CB8AC3E}">
        <p14:creationId xmlns:p14="http://schemas.microsoft.com/office/powerpoint/2010/main" val="14172515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a:xfrm>
            <a:off x="1295401" y="2427316"/>
            <a:ext cx="9601196" cy="3790604"/>
          </a:xfrm>
        </p:spPr>
        <p:txBody>
          <a:bodyPr>
            <a:normAutofit fontScale="92500" lnSpcReduction="10000"/>
          </a:bodyPr>
          <a:lstStyle/>
          <a:p>
            <a:r>
              <a:rPr lang="en-US" dirty="0"/>
              <a:t>A Perceptron </a:t>
            </a:r>
            <a:r>
              <a:rPr lang="en-US" dirty="0" smtClean="0"/>
              <a:t>can be viewed as an </a:t>
            </a:r>
            <a:r>
              <a:rPr lang="en-US" dirty="0"/>
              <a:t>algorithm for supervised learning of binary classifiers. This algorithm enables neurons to learn and processes elements in the training set one at a </a:t>
            </a:r>
            <a:r>
              <a:rPr lang="en-US" dirty="0" smtClean="0"/>
              <a:t>time.</a:t>
            </a:r>
          </a:p>
          <a:p>
            <a:r>
              <a:rPr lang="en-US" dirty="0"/>
              <a:t>There are two types of </a:t>
            </a:r>
            <a:r>
              <a:rPr lang="en-US" dirty="0" err="1"/>
              <a:t>Perceptrons</a:t>
            </a:r>
            <a:r>
              <a:rPr lang="en-US" dirty="0"/>
              <a:t>: Single layer and Multilayer.</a:t>
            </a:r>
          </a:p>
          <a:p>
            <a:pPr lvl="1"/>
            <a:r>
              <a:rPr lang="en-US" i="1" dirty="0"/>
              <a:t>Single layer </a:t>
            </a:r>
            <a:r>
              <a:rPr lang="en-US" dirty="0" err="1"/>
              <a:t>Perceptrons</a:t>
            </a:r>
            <a:r>
              <a:rPr lang="en-US" dirty="0"/>
              <a:t> can learn only linearly separable patterns.</a:t>
            </a:r>
          </a:p>
          <a:p>
            <a:pPr lvl="1"/>
            <a:r>
              <a:rPr lang="en-US" i="1" dirty="0"/>
              <a:t>Multilayer</a:t>
            </a:r>
            <a:r>
              <a:rPr lang="en-US" dirty="0"/>
              <a:t> </a:t>
            </a:r>
            <a:r>
              <a:rPr lang="en-US" dirty="0" err="1"/>
              <a:t>Perceptrons</a:t>
            </a:r>
            <a:r>
              <a:rPr lang="en-US" dirty="0"/>
              <a:t> or </a:t>
            </a:r>
            <a:r>
              <a:rPr lang="en-US" dirty="0" err="1"/>
              <a:t>feedforward</a:t>
            </a:r>
            <a:r>
              <a:rPr lang="en-US" dirty="0"/>
              <a:t> neural networks with two or more layers have the greater processing power</a:t>
            </a:r>
            <a:r>
              <a:rPr lang="en-US" dirty="0" smtClean="0"/>
              <a:t>.</a:t>
            </a:r>
          </a:p>
          <a:p>
            <a:r>
              <a:rPr lang="en-US" b="1" dirty="0" smtClean="0"/>
              <a:t>Perceptron </a:t>
            </a:r>
            <a:r>
              <a:rPr lang="en-US" b="1" dirty="0"/>
              <a:t>Learning Rule </a:t>
            </a:r>
            <a:r>
              <a:rPr lang="en-US" dirty="0"/>
              <a:t>states that the algorithm would automatically learn the optimal weight coefficients. The input features are then multiplied with these weights to determine if a neuron fires or not</a:t>
            </a:r>
            <a:r>
              <a:rPr lang="en-US" dirty="0" smtClean="0"/>
              <a:t>.</a:t>
            </a:r>
          </a:p>
          <a:p>
            <a:endParaRPr lang="en-US" dirty="0"/>
          </a:p>
          <a:p>
            <a:endParaRPr lang="en-US" dirty="0"/>
          </a:p>
        </p:txBody>
      </p:sp>
    </p:spTree>
    <p:extLst>
      <p:ext uri="{BB962C8B-B14F-4D97-AF65-F5344CB8AC3E}">
        <p14:creationId xmlns:p14="http://schemas.microsoft.com/office/powerpoint/2010/main" val="1658678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Layer Vs Multilayer NN</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754" t="-228" r="349" b="5516"/>
          <a:stretch/>
        </p:blipFill>
        <p:spPr>
          <a:xfrm>
            <a:off x="6675119" y="2926079"/>
            <a:ext cx="4392273" cy="32464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243" y="3083996"/>
            <a:ext cx="4093699" cy="2803904"/>
          </a:xfrm>
          <a:prstGeom prst="rect">
            <a:avLst/>
          </a:prstGeom>
        </p:spPr>
      </p:pic>
    </p:spTree>
    <p:extLst>
      <p:ext uri="{BB962C8B-B14F-4D97-AF65-F5344CB8AC3E}">
        <p14:creationId xmlns:p14="http://schemas.microsoft.com/office/powerpoint/2010/main" val="1433586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of a Biological Network and Artificial Neuron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295" y="2557463"/>
            <a:ext cx="8362604" cy="3477577"/>
          </a:xfrm>
        </p:spPr>
      </p:pic>
    </p:spTree>
    <p:extLst>
      <p:ext uri="{BB962C8B-B14F-4D97-AF65-F5344CB8AC3E}">
        <p14:creationId xmlns:p14="http://schemas.microsoft.com/office/powerpoint/2010/main" val="1851521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structure of a ANN</a:t>
            </a:r>
            <a:endParaRPr lang="en-US" dirty="0"/>
          </a:p>
        </p:txBody>
      </p:sp>
      <p:sp>
        <p:nvSpPr>
          <p:cNvPr id="3" name="Content Placeholder 2"/>
          <p:cNvSpPr>
            <a:spLocks noGrp="1"/>
          </p:cNvSpPr>
          <p:nvPr>
            <p:ph idx="1"/>
          </p:nvPr>
        </p:nvSpPr>
        <p:spPr/>
        <p:txBody>
          <a:bodyPr>
            <a:normAutofit lnSpcReduction="10000"/>
          </a:bodyPr>
          <a:lstStyle/>
          <a:p>
            <a:r>
              <a:rPr lang="en-US" dirty="0"/>
              <a:t>A neural network is composed of three or more layers: </a:t>
            </a:r>
            <a:r>
              <a:rPr lang="en-US" b="1" dirty="0" smtClean="0"/>
              <a:t>an </a:t>
            </a:r>
            <a:r>
              <a:rPr lang="en-US" b="1" dirty="0"/>
              <a:t>input layer</a:t>
            </a:r>
            <a:r>
              <a:rPr lang="en-US" dirty="0"/>
              <a:t>, one or many </a:t>
            </a:r>
            <a:r>
              <a:rPr lang="en-US" b="1" dirty="0"/>
              <a:t>hidden layers</a:t>
            </a:r>
            <a:r>
              <a:rPr lang="en-US" dirty="0"/>
              <a:t>, and an </a:t>
            </a:r>
            <a:r>
              <a:rPr lang="en-US" b="1" dirty="0"/>
              <a:t>output layer</a:t>
            </a:r>
            <a:r>
              <a:rPr lang="en-US" dirty="0"/>
              <a:t>. </a:t>
            </a:r>
            <a:endParaRPr lang="en-US" dirty="0" smtClean="0"/>
          </a:p>
          <a:p>
            <a:r>
              <a:rPr lang="en-US" dirty="0" smtClean="0"/>
              <a:t>Data </a:t>
            </a:r>
            <a:r>
              <a:rPr lang="en-US" dirty="0"/>
              <a:t>is imported through the input layer. Then, the data is modified in the hidden and output layers based on the weights that are applied to their nodes. The typical neural network can consist of thousands or even millions of simple processing nodes that are densely interconnected</a:t>
            </a:r>
            <a:r>
              <a:rPr lang="en-US" dirty="0" smtClean="0"/>
              <a:t>.</a:t>
            </a:r>
          </a:p>
          <a:p>
            <a:r>
              <a:rPr lang="en-US" dirty="0" smtClean="0"/>
              <a:t>Each link is associated with a weight .ANN are capable of learning what takes place by altering these weights.</a:t>
            </a:r>
            <a:endParaRPr lang="en-US" dirty="0"/>
          </a:p>
          <a:p>
            <a:endParaRPr lang="en-US" dirty="0"/>
          </a:p>
        </p:txBody>
      </p:sp>
    </p:spTree>
    <p:extLst>
      <p:ext uri="{BB962C8B-B14F-4D97-AF65-F5344CB8AC3E}">
        <p14:creationId xmlns:p14="http://schemas.microsoft.com/office/powerpoint/2010/main" val="313461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829732"/>
            <a:ext cx="9732998" cy="5063068"/>
          </a:xfrm>
        </p:spPr>
      </p:pic>
    </p:spTree>
    <p:extLst>
      <p:ext uri="{BB962C8B-B14F-4D97-AF65-F5344CB8AC3E}">
        <p14:creationId xmlns:p14="http://schemas.microsoft.com/office/powerpoint/2010/main" val="1374761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ANN</a:t>
            </a:r>
            <a:endParaRPr lang="en-US" dirty="0"/>
          </a:p>
        </p:txBody>
      </p:sp>
      <p:sp>
        <p:nvSpPr>
          <p:cNvPr id="3" name="Content Placeholder 2"/>
          <p:cNvSpPr>
            <a:spLocks noGrp="1"/>
          </p:cNvSpPr>
          <p:nvPr>
            <p:ph idx="1"/>
          </p:nvPr>
        </p:nvSpPr>
        <p:spPr/>
        <p:txBody>
          <a:bodyPr/>
          <a:lstStyle/>
          <a:p>
            <a:r>
              <a:rPr lang="en-US" dirty="0" smtClean="0"/>
              <a:t>2 main types exist as follows: </a:t>
            </a:r>
          </a:p>
          <a:p>
            <a:pPr lvl="1"/>
            <a:r>
              <a:rPr lang="en-US" dirty="0" smtClean="0"/>
              <a:t>a) Feed forward ANN[multilayer perceptron]</a:t>
            </a:r>
          </a:p>
          <a:p>
            <a:pPr lvl="1"/>
            <a:r>
              <a:rPr lang="en-US" dirty="0" smtClean="0"/>
              <a:t>b) Feed Back ANN[recurrent ANNs]</a:t>
            </a:r>
            <a:endParaRPr lang="en-US" dirty="0"/>
          </a:p>
        </p:txBody>
      </p:sp>
    </p:spTree>
    <p:extLst>
      <p:ext uri="{BB962C8B-B14F-4D97-AF65-F5344CB8AC3E}">
        <p14:creationId xmlns:p14="http://schemas.microsoft.com/office/powerpoint/2010/main" val="689174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forward ANNs</a:t>
            </a:r>
            <a:endParaRPr lang="en-US" dirty="0"/>
          </a:p>
        </p:txBody>
      </p:sp>
      <p:sp>
        <p:nvSpPr>
          <p:cNvPr id="3" name="Content Placeholder 2"/>
          <p:cNvSpPr>
            <a:spLocks noGrp="1"/>
          </p:cNvSpPr>
          <p:nvPr>
            <p:ph idx="1"/>
          </p:nvPr>
        </p:nvSpPr>
        <p:spPr/>
        <p:txBody>
          <a:bodyPr>
            <a:normAutofit lnSpcReduction="10000"/>
          </a:bodyPr>
          <a:lstStyle/>
          <a:p>
            <a:r>
              <a:rPr lang="en-US" dirty="0" smtClean="0"/>
              <a:t>Information flow is unidirectional</a:t>
            </a:r>
          </a:p>
          <a:p>
            <a:r>
              <a:rPr lang="en-US" dirty="0" smtClean="0"/>
              <a:t>A unit send information to the next unit from which it does not receive any information.</a:t>
            </a:r>
          </a:p>
          <a:p>
            <a:r>
              <a:rPr lang="en-US" dirty="0" smtClean="0"/>
              <a:t>It has no feedback loops</a:t>
            </a:r>
          </a:p>
          <a:p>
            <a:r>
              <a:rPr lang="en-US" dirty="0" smtClean="0"/>
              <a:t>It has fixed input and output</a:t>
            </a:r>
          </a:p>
          <a:p>
            <a:r>
              <a:rPr lang="en-US" dirty="0" smtClean="0"/>
              <a:t>Used in pattern recognition </a:t>
            </a:r>
          </a:p>
          <a:p>
            <a:r>
              <a:rPr lang="en-US" dirty="0" smtClean="0"/>
              <a:t>and classification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59" t="3480" r="6595" b="-403"/>
          <a:stretch/>
        </p:blipFill>
        <p:spPr>
          <a:xfrm rot="5400000">
            <a:off x="6678581" y="2040080"/>
            <a:ext cx="2759826" cy="5296596"/>
          </a:xfrm>
          <a:prstGeom prst="rect">
            <a:avLst/>
          </a:prstGeom>
        </p:spPr>
      </p:pic>
    </p:spTree>
    <p:extLst>
      <p:ext uri="{BB962C8B-B14F-4D97-AF65-F5344CB8AC3E}">
        <p14:creationId xmlns:p14="http://schemas.microsoft.com/office/powerpoint/2010/main" val="2019700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Machine Learning</a:t>
            </a:r>
            <a:endParaRPr lang="en-US" dirty="0"/>
          </a:p>
        </p:txBody>
      </p:sp>
      <p:sp>
        <p:nvSpPr>
          <p:cNvPr id="3" name="Content Placeholder 2"/>
          <p:cNvSpPr>
            <a:spLocks noGrp="1"/>
          </p:cNvSpPr>
          <p:nvPr>
            <p:ph idx="1"/>
          </p:nvPr>
        </p:nvSpPr>
        <p:spPr>
          <a:xfrm>
            <a:off x="1406237" y="2382210"/>
            <a:ext cx="9601196" cy="3318936"/>
          </a:xfrm>
        </p:spPr>
        <p:txBody>
          <a:bodyPr>
            <a:normAutofit fontScale="92500" lnSpcReduction="10000"/>
          </a:bodyPr>
          <a:lstStyle/>
          <a:p>
            <a:pPr marL="0" indent="0">
              <a:buNone/>
            </a:pPr>
            <a:endParaRPr lang="en-US" dirty="0" smtClean="0"/>
          </a:p>
          <a:p>
            <a:pPr lvl="0"/>
            <a:r>
              <a:rPr lang="en-US" dirty="0"/>
              <a:t>T</a:t>
            </a:r>
            <a:r>
              <a:rPr lang="en-US" dirty="0" smtClean="0"/>
              <a:t>he </a:t>
            </a:r>
            <a:r>
              <a:rPr lang="en-US" dirty="0"/>
              <a:t>term “machine learning” was first introduced by Arthur Samuel. He defined it as the “</a:t>
            </a:r>
            <a:r>
              <a:rPr lang="en-US" i="1" dirty="0"/>
              <a:t>field of study that gives computers the</a:t>
            </a:r>
            <a:r>
              <a:rPr lang="en-US" dirty="0"/>
              <a:t> </a:t>
            </a:r>
            <a:r>
              <a:rPr lang="en-US" i="1" dirty="0"/>
              <a:t>ability to learn without being explicitly programmed</a:t>
            </a:r>
            <a:r>
              <a:rPr lang="en-US" dirty="0" smtClean="0"/>
              <a:t>”.</a:t>
            </a:r>
          </a:p>
          <a:p>
            <a:pPr lvl="0"/>
            <a:r>
              <a:rPr lang="en-US" dirty="0" smtClean="0"/>
              <a:t>It </a:t>
            </a:r>
            <a:r>
              <a:rPr lang="en-US" dirty="0"/>
              <a:t>uses </a:t>
            </a:r>
            <a:r>
              <a:rPr lang="en-US" b="1" dirty="0"/>
              <a:t>statistical methods </a:t>
            </a:r>
            <a:r>
              <a:rPr lang="en-US" dirty="0"/>
              <a:t>to give computer the ability to "learn" from data, without being explicitly programmed. </a:t>
            </a:r>
          </a:p>
          <a:p>
            <a:pPr lvl="0"/>
            <a:r>
              <a:rPr lang="en-US" dirty="0"/>
              <a:t>The learning process improves the machine </a:t>
            </a:r>
            <a:r>
              <a:rPr lang="en-US" b="1" i="1" dirty="0"/>
              <a:t>model</a:t>
            </a:r>
            <a:r>
              <a:rPr lang="en-US" dirty="0"/>
              <a:t> over time by using training data</a:t>
            </a:r>
            <a:r>
              <a:rPr lang="en-US" dirty="0" smtClean="0"/>
              <a:t>.</a:t>
            </a:r>
            <a:endParaRPr lang="en-US" dirty="0"/>
          </a:p>
          <a:p>
            <a:pPr lvl="0"/>
            <a:r>
              <a:rPr lang="en-US" dirty="0"/>
              <a:t>The evolved model is used to make future predictions.</a:t>
            </a:r>
          </a:p>
          <a:p>
            <a:pPr marL="0" indent="0">
              <a:buNone/>
            </a:pPr>
            <a:endParaRPr lang="en-US" dirty="0" smtClean="0"/>
          </a:p>
          <a:p>
            <a:pPr marL="0" indent="0">
              <a:buNone/>
            </a:pPr>
            <a:endParaRPr lang="en-US" dirty="0"/>
          </a:p>
          <a:p>
            <a:endParaRPr lang="en-US" b="1" dirty="0"/>
          </a:p>
        </p:txBody>
      </p:sp>
    </p:spTree>
    <p:extLst>
      <p:ext uri="{BB962C8B-B14F-4D97-AF65-F5344CB8AC3E}">
        <p14:creationId xmlns:p14="http://schemas.microsoft.com/office/powerpoint/2010/main" val="18138138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back ANNs</a:t>
            </a:r>
            <a:endParaRPr lang="en-US" dirty="0"/>
          </a:p>
        </p:txBody>
      </p:sp>
      <p:sp>
        <p:nvSpPr>
          <p:cNvPr id="3" name="Content Placeholder 2"/>
          <p:cNvSpPr>
            <a:spLocks noGrp="1"/>
          </p:cNvSpPr>
          <p:nvPr>
            <p:ph idx="1"/>
          </p:nvPr>
        </p:nvSpPr>
        <p:spPr/>
        <p:txBody>
          <a:bodyPr/>
          <a:lstStyle/>
          <a:p>
            <a:r>
              <a:rPr lang="en-US" dirty="0"/>
              <a:t>A unit </a:t>
            </a:r>
            <a:r>
              <a:rPr lang="en-US" dirty="0" smtClean="0"/>
              <a:t>sends </a:t>
            </a:r>
            <a:r>
              <a:rPr lang="en-US" dirty="0"/>
              <a:t>information to the next unit from which it does </a:t>
            </a:r>
            <a:r>
              <a:rPr lang="en-US" dirty="0" smtClean="0"/>
              <a:t>can also </a:t>
            </a:r>
            <a:r>
              <a:rPr lang="en-US" dirty="0"/>
              <a:t>receive any information</a:t>
            </a:r>
            <a:r>
              <a:rPr lang="en-US" dirty="0" smtClean="0"/>
              <a:t>.</a:t>
            </a:r>
          </a:p>
          <a:p>
            <a:r>
              <a:rPr lang="en-US" dirty="0" smtClean="0"/>
              <a:t>Have feedback loops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88024" y="1807697"/>
            <a:ext cx="3080481" cy="5597731"/>
          </a:xfrm>
          <a:prstGeom prst="rect">
            <a:avLst/>
          </a:prstGeom>
        </p:spPr>
      </p:pic>
    </p:spTree>
    <p:extLst>
      <p:ext uri="{BB962C8B-B14F-4D97-AF65-F5344CB8AC3E}">
        <p14:creationId xmlns:p14="http://schemas.microsoft.com/office/powerpoint/2010/main" val="20748805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Back propagation</a:t>
            </a:r>
            <a:r>
              <a:rPr lang="en-US" dirty="0" smtClean="0"/>
              <a:t>[</a:t>
            </a:r>
            <a:r>
              <a:rPr lang="en-US" sz="3200" dirty="0"/>
              <a:t>T</a:t>
            </a:r>
            <a:r>
              <a:rPr lang="en-US" sz="3200" dirty="0" smtClean="0"/>
              <a:t>echnique for training ANNs</a:t>
            </a:r>
            <a:r>
              <a:rPr lang="en-US" sz="4000" dirty="0" smtClean="0"/>
              <a:t>]</a:t>
            </a:r>
            <a:endParaRPr lang="en-US" sz="4000" dirty="0"/>
          </a:p>
        </p:txBody>
      </p:sp>
      <p:sp>
        <p:nvSpPr>
          <p:cNvPr id="3" name="Content Placeholder 2"/>
          <p:cNvSpPr>
            <a:spLocks noGrp="1"/>
          </p:cNvSpPr>
          <p:nvPr>
            <p:ph idx="1"/>
          </p:nvPr>
        </p:nvSpPr>
        <p:spPr>
          <a:xfrm>
            <a:off x="1295401" y="2438401"/>
            <a:ext cx="9795932" cy="3742266"/>
          </a:xfrm>
        </p:spPr>
        <p:txBody>
          <a:bodyPr>
            <a:normAutofit/>
          </a:bodyPr>
          <a:lstStyle/>
          <a:p>
            <a:r>
              <a:rPr lang="en-US" b="1" dirty="0" smtClean="0"/>
              <a:t>Back propagation</a:t>
            </a:r>
            <a:r>
              <a:rPr lang="en-US" dirty="0" smtClean="0"/>
              <a:t> </a:t>
            </a:r>
            <a:r>
              <a:rPr lang="en-US" dirty="0"/>
              <a:t>is an algorithm for training neural networks that have many layers. </a:t>
            </a:r>
            <a:r>
              <a:rPr lang="en-US" dirty="0" smtClean="0"/>
              <a:t>If you give an example you want the network to solve, it changes the network weights until it reaches desired output . It </a:t>
            </a:r>
            <a:r>
              <a:rPr lang="en-US" dirty="0"/>
              <a:t>works in two phases</a:t>
            </a:r>
            <a:r>
              <a:rPr lang="en-US" dirty="0" smtClean="0"/>
              <a:t>:</a:t>
            </a:r>
            <a:endParaRPr lang="en-US" b="1" dirty="0" smtClean="0"/>
          </a:p>
          <a:p>
            <a:pPr lvl="1"/>
            <a:r>
              <a:rPr lang="en-US" b="1" dirty="0" smtClean="0"/>
              <a:t>First </a:t>
            </a:r>
            <a:r>
              <a:rPr lang="en-US" b="1" dirty="0"/>
              <a:t>phase: </a:t>
            </a:r>
            <a:r>
              <a:rPr lang="en-US" dirty="0"/>
              <a:t>The propagation of inputs through a neural network to the</a:t>
            </a:r>
            <a:r>
              <a:rPr lang="en-US" b="1" dirty="0"/>
              <a:t> </a:t>
            </a:r>
            <a:r>
              <a:rPr lang="en-US" dirty="0"/>
              <a:t>final layer (called </a:t>
            </a:r>
            <a:r>
              <a:rPr lang="en-US" dirty="0" smtClean="0"/>
              <a:t>feed-forward).</a:t>
            </a:r>
            <a:endParaRPr lang="en-US" dirty="0"/>
          </a:p>
          <a:p>
            <a:pPr lvl="1"/>
            <a:r>
              <a:rPr lang="en-US" b="1" dirty="0"/>
              <a:t>Second phase: </a:t>
            </a:r>
            <a:r>
              <a:rPr lang="en-US" dirty="0"/>
              <a:t>The algorithm computes an error. An error value is</a:t>
            </a:r>
            <a:r>
              <a:rPr lang="en-US" b="1" dirty="0"/>
              <a:t> </a:t>
            </a:r>
            <a:r>
              <a:rPr lang="en-US" dirty="0"/>
              <a:t>then calculated by using the wanted output and the actual output for each output neuron in the network. The error value is propagated backward through the weights of the network (adjusting the weights) beginning with the output neurons through the hidden layer and to the input layer (as a function of the contribution of the error).</a:t>
            </a:r>
          </a:p>
          <a:p>
            <a:endParaRPr lang="en-US" dirty="0"/>
          </a:p>
        </p:txBody>
      </p:sp>
    </p:spTree>
    <p:extLst>
      <p:ext uri="{BB962C8B-B14F-4D97-AF65-F5344CB8AC3E}">
        <p14:creationId xmlns:p14="http://schemas.microsoft.com/office/powerpoint/2010/main" val="1622140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rules used for ANNs</a:t>
            </a:r>
            <a:endParaRPr lang="en-US" dirty="0"/>
          </a:p>
        </p:txBody>
      </p:sp>
      <p:sp>
        <p:nvSpPr>
          <p:cNvPr id="3" name="Content Placeholder 2"/>
          <p:cNvSpPr>
            <a:spLocks noGrp="1"/>
          </p:cNvSpPr>
          <p:nvPr>
            <p:ph idx="1"/>
          </p:nvPr>
        </p:nvSpPr>
        <p:spPr/>
        <p:txBody>
          <a:bodyPr>
            <a:normAutofit/>
          </a:bodyPr>
          <a:lstStyle/>
          <a:p>
            <a:r>
              <a:rPr lang="en-US" sz="2800" dirty="0" smtClean="0"/>
              <a:t>Error correction/ trial and error rules</a:t>
            </a:r>
          </a:p>
          <a:p>
            <a:r>
              <a:rPr lang="en-US" sz="2800" dirty="0" smtClean="0"/>
              <a:t>Boltzmann rule</a:t>
            </a:r>
          </a:p>
          <a:p>
            <a:r>
              <a:rPr lang="en-US" sz="2800" dirty="0" err="1" smtClean="0"/>
              <a:t>Hebbian</a:t>
            </a:r>
            <a:r>
              <a:rPr lang="en-US" sz="2800" dirty="0" smtClean="0"/>
              <a:t> rule</a:t>
            </a:r>
          </a:p>
          <a:p>
            <a:r>
              <a:rPr lang="en-US" sz="2800" dirty="0" smtClean="0"/>
              <a:t>Competitive learning rule</a:t>
            </a:r>
            <a:endParaRPr lang="en-US" sz="2800" dirty="0"/>
          </a:p>
        </p:txBody>
      </p:sp>
    </p:spTree>
    <p:extLst>
      <p:ext uri="{BB962C8B-B14F-4D97-AF65-F5344CB8AC3E}">
        <p14:creationId xmlns:p14="http://schemas.microsoft.com/office/powerpoint/2010/main" val="80679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ANN</a:t>
            </a:r>
            <a:endParaRPr lang="en-US" dirty="0"/>
          </a:p>
        </p:txBody>
      </p:sp>
      <p:sp>
        <p:nvSpPr>
          <p:cNvPr id="3" name="Content Placeholder 2"/>
          <p:cNvSpPr>
            <a:spLocks noGrp="1"/>
          </p:cNvSpPr>
          <p:nvPr>
            <p:ph idx="1"/>
          </p:nvPr>
        </p:nvSpPr>
        <p:spPr/>
        <p:txBody>
          <a:bodyPr/>
          <a:lstStyle/>
          <a:p>
            <a:r>
              <a:rPr lang="en-US" dirty="0" smtClean="0"/>
              <a:t>Automotive guidance[ALVINN]</a:t>
            </a:r>
          </a:p>
          <a:p>
            <a:r>
              <a:rPr lang="en-US" dirty="0" smtClean="0"/>
              <a:t>Speech </a:t>
            </a:r>
            <a:r>
              <a:rPr lang="en-US" dirty="0" err="1" smtClean="0"/>
              <a:t>recognision</a:t>
            </a:r>
            <a:endParaRPr lang="en-US" dirty="0" smtClean="0"/>
          </a:p>
          <a:p>
            <a:r>
              <a:rPr lang="en-US" dirty="0" smtClean="0"/>
              <a:t>Time series prediction</a:t>
            </a:r>
          </a:p>
          <a:p>
            <a:r>
              <a:rPr lang="en-US" dirty="0" smtClean="0"/>
              <a:t>Transportation[vehicle scheduling]</a:t>
            </a:r>
          </a:p>
          <a:p>
            <a:r>
              <a:rPr lang="en-US" dirty="0" smtClean="0"/>
              <a:t>Medicine[cancer diagnosis]</a:t>
            </a:r>
          </a:p>
          <a:p>
            <a:r>
              <a:rPr lang="en-US" dirty="0" smtClean="0"/>
              <a:t>Image recognition[CNN as used for processing pixel data]</a:t>
            </a:r>
          </a:p>
          <a:p>
            <a:endParaRPr lang="en-US" dirty="0"/>
          </a:p>
        </p:txBody>
      </p:sp>
    </p:spTree>
    <p:extLst>
      <p:ext uri="{BB962C8B-B14F-4D97-AF65-F5344CB8AC3E}">
        <p14:creationId xmlns:p14="http://schemas.microsoft.com/office/powerpoint/2010/main" val="1811349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ANNs</a:t>
            </a:r>
            <a:endParaRPr lang="en-US" dirty="0"/>
          </a:p>
        </p:txBody>
      </p:sp>
      <p:sp>
        <p:nvSpPr>
          <p:cNvPr id="3" name="Content Placeholder 2"/>
          <p:cNvSpPr>
            <a:spLocks noGrp="1"/>
          </p:cNvSpPr>
          <p:nvPr>
            <p:ph idx="1"/>
          </p:nvPr>
        </p:nvSpPr>
        <p:spPr/>
        <p:txBody>
          <a:bodyPr/>
          <a:lstStyle/>
          <a:p>
            <a:r>
              <a:rPr lang="en-US" sz="2800" dirty="0" smtClean="0"/>
              <a:t>Can adopt to unknown conditions/ Uncertainty</a:t>
            </a:r>
          </a:p>
          <a:p>
            <a:r>
              <a:rPr lang="en-US" sz="2800" dirty="0" smtClean="0"/>
              <a:t>Can be use to model complex functions[</a:t>
            </a:r>
            <a:r>
              <a:rPr lang="en-US" sz="2800" dirty="0" err="1" smtClean="0"/>
              <a:t>e.g</a:t>
            </a:r>
            <a:r>
              <a:rPr lang="en-US" sz="2800" dirty="0" smtClean="0"/>
              <a:t> human mind functioning]</a:t>
            </a:r>
          </a:p>
          <a:p>
            <a:pPr marL="0" indent="0">
              <a:buNone/>
            </a:pPr>
            <a:endParaRPr lang="en-US" dirty="0"/>
          </a:p>
        </p:txBody>
      </p:sp>
    </p:spTree>
    <p:extLst>
      <p:ext uri="{BB962C8B-B14F-4D97-AF65-F5344CB8AC3E}">
        <p14:creationId xmlns:p14="http://schemas.microsoft.com/office/powerpoint/2010/main" val="1148899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ANNs</a:t>
            </a:r>
            <a:endParaRPr lang="en-US" dirty="0"/>
          </a:p>
        </p:txBody>
      </p:sp>
      <p:sp>
        <p:nvSpPr>
          <p:cNvPr id="3" name="Content Placeholder 2"/>
          <p:cNvSpPr>
            <a:spLocks noGrp="1"/>
          </p:cNvSpPr>
          <p:nvPr>
            <p:ph idx="1"/>
          </p:nvPr>
        </p:nvSpPr>
        <p:spPr/>
        <p:txBody>
          <a:bodyPr>
            <a:normAutofit/>
          </a:bodyPr>
          <a:lstStyle/>
          <a:p>
            <a:r>
              <a:rPr lang="en-US" sz="2800" dirty="0" smtClean="0"/>
              <a:t>They become very complex for large problems</a:t>
            </a:r>
          </a:p>
          <a:p>
            <a:r>
              <a:rPr lang="en-US" sz="2800" dirty="0" smtClean="0"/>
              <a:t>They are not good for preciseness/not exact</a:t>
            </a:r>
            <a:endParaRPr lang="en-US" sz="2800" dirty="0"/>
          </a:p>
        </p:txBody>
      </p:sp>
    </p:spTree>
    <p:extLst>
      <p:ext uri="{BB962C8B-B14F-4D97-AF65-F5344CB8AC3E}">
        <p14:creationId xmlns:p14="http://schemas.microsoft.com/office/powerpoint/2010/main" val="16856674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normAutofit fontScale="92500" lnSpcReduction="10000"/>
          </a:bodyPr>
          <a:lstStyle/>
          <a:p>
            <a:r>
              <a:rPr lang="en-US" sz="2600" dirty="0"/>
              <a:t>Deep learning is a machine learning technique that uses neural networks to learn. </a:t>
            </a:r>
            <a:endParaRPr lang="en-US" sz="2600" dirty="0" smtClean="0"/>
          </a:p>
          <a:p>
            <a:r>
              <a:rPr lang="en-US" sz="2600" dirty="0" smtClean="0"/>
              <a:t>It is Similar </a:t>
            </a:r>
            <a:r>
              <a:rPr lang="en-US" sz="2600" dirty="0"/>
              <a:t>to a traditional neural network, but it has many </a:t>
            </a:r>
            <a:r>
              <a:rPr lang="en-US" sz="2600" b="1" dirty="0"/>
              <a:t>more hidden layers. </a:t>
            </a:r>
            <a:endParaRPr lang="en-US" sz="2600" b="1" dirty="0" smtClean="0"/>
          </a:p>
          <a:p>
            <a:r>
              <a:rPr lang="en-US" sz="2600" dirty="0"/>
              <a:t>The </a:t>
            </a:r>
            <a:r>
              <a:rPr lang="en-US" sz="2600" b="1" dirty="0"/>
              <a:t>more</a:t>
            </a:r>
            <a:r>
              <a:rPr lang="en-US" sz="2600" dirty="0"/>
              <a:t> complex the problem, the </a:t>
            </a:r>
            <a:r>
              <a:rPr lang="en-US" sz="2600" b="1" dirty="0"/>
              <a:t>more</a:t>
            </a:r>
            <a:r>
              <a:rPr lang="en-US" sz="2600" dirty="0"/>
              <a:t> hidden layers there are in the model</a:t>
            </a:r>
            <a:r>
              <a:rPr lang="en-US" sz="2600" dirty="0" smtClean="0"/>
              <a:t>.</a:t>
            </a:r>
          </a:p>
          <a:p>
            <a:pPr marL="0" indent="0">
              <a:buNone/>
            </a:pPr>
            <a:r>
              <a:rPr lang="en-US" i="1" dirty="0" smtClean="0"/>
              <a:t>	</a:t>
            </a:r>
            <a:r>
              <a:rPr lang="en-US" dirty="0" smtClean="0">
                <a:solidFill>
                  <a:srgbClr val="FF0000"/>
                </a:solidFill>
              </a:rPr>
              <a:t>[Facebook </a:t>
            </a:r>
            <a:r>
              <a:rPr lang="en-US" dirty="0">
                <a:solidFill>
                  <a:srgbClr val="FF0000"/>
                </a:solidFill>
              </a:rPr>
              <a:t>is working on ‘deep learning’ neural networks to learn even more about your personal life. nobody has access to more raw information than Facebook</a:t>
            </a:r>
            <a:r>
              <a:rPr lang="en-US" dirty="0" smtClean="0">
                <a:solidFill>
                  <a:srgbClr val="FF0000"/>
                </a:solidFill>
              </a:rPr>
              <a:t>.]</a:t>
            </a:r>
            <a:endParaRPr lang="en-US" dirty="0">
              <a:solidFill>
                <a:srgbClr val="FF0000"/>
              </a:solidFill>
            </a:endParaRPr>
          </a:p>
          <a:p>
            <a:endParaRPr lang="en-US" dirty="0"/>
          </a:p>
          <a:p>
            <a:pPr marL="0" indent="0">
              <a:buNone/>
            </a:pPr>
            <a:endParaRPr lang="en-US" dirty="0"/>
          </a:p>
        </p:txBody>
      </p:sp>
    </p:spTree>
    <p:extLst>
      <p:ext uri="{BB962C8B-B14F-4D97-AF65-F5344CB8AC3E}">
        <p14:creationId xmlns:p14="http://schemas.microsoft.com/office/powerpoint/2010/main" val="5097396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0" y="2571750"/>
            <a:ext cx="8983980" cy="3372248"/>
          </a:xfrm>
        </p:spPr>
      </p:pic>
    </p:spTree>
    <p:extLst>
      <p:ext uri="{BB962C8B-B14F-4D97-AF65-F5344CB8AC3E}">
        <p14:creationId xmlns:p14="http://schemas.microsoft.com/office/powerpoint/2010/main" val="19415494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r>
              <a:rPr lang="mr-IN" dirty="0" smtClean="0"/>
              <a:t>…</a:t>
            </a:r>
            <a:endParaRPr lang="en-US" dirty="0"/>
          </a:p>
        </p:txBody>
      </p:sp>
      <p:sp>
        <p:nvSpPr>
          <p:cNvPr id="3" name="Content Placeholder 2"/>
          <p:cNvSpPr>
            <a:spLocks noGrp="1"/>
          </p:cNvSpPr>
          <p:nvPr>
            <p:ph idx="1"/>
          </p:nvPr>
        </p:nvSpPr>
        <p:spPr/>
        <p:txBody>
          <a:bodyPr>
            <a:normAutofit/>
          </a:bodyPr>
          <a:lstStyle/>
          <a:p>
            <a:r>
              <a:rPr lang="en-US" dirty="0"/>
              <a:t>Deep learning has emerged now because of the following reasons</a:t>
            </a:r>
            <a:r>
              <a:rPr lang="en-US" dirty="0" smtClean="0"/>
              <a:t>:</a:t>
            </a:r>
            <a:endParaRPr lang="en-US" dirty="0"/>
          </a:p>
          <a:p>
            <a:pPr lvl="1"/>
            <a:r>
              <a:rPr lang="en-US" dirty="0"/>
              <a:t>The continuous increase in big data requires data processing scaling to analyze and use this data correctly</a:t>
            </a:r>
            <a:r>
              <a:rPr lang="en-US" dirty="0" smtClean="0"/>
              <a:t>.</a:t>
            </a:r>
            <a:endParaRPr lang="en-US" dirty="0"/>
          </a:p>
          <a:p>
            <a:pPr lvl="1"/>
            <a:r>
              <a:rPr lang="en-US" dirty="0"/>
              <a:t>Improvement in processing power and the usage of GPUs to train neural networks</a:t>
            </a:r>
            <a:r>
              <a:rPr lang="en-US" dirty="0" smtClean="0"/>
              <a:t>.</a:t>
            </a:r>
            <a:endParaRPr lang="en-US" dirty="0"/>
          </a:p>
          <a:p>
            <a:pPr lvl="1"/>
            <a:r>
              <a:rPr lang="en-US" dirty="0"/>
              <a:t>Advancement in algorithms like the rectified linear unit (</a:t>
            </a:r>
            <a:r>
              <a:rPr lang="en-US" dirty="0" err="1"/>
              <a:t>ReLU</a:t>
            </a:r>
            <a:r>
              <a:rPr lang="en-US" dirty="0"/>
              <a:t>) instead of the Sigmoid algorithm helps make gradient descent converge faster.</a:t>
            </a:r>
          </a:p>
          <a:p>
            <a:endParaRPr lang="en-US" dirty="0"/>
          </a:p>
        </p:txBody>
      </p:sp>
    </p:spTree>
    <p:extLst>
      <p:ext uri="{BB962C8B-B14F-4D97-AF65-F5344CB8AC3E}">
        <p14:creationId xmlns:p14="http://schemas.microsoft.com/office/powerpoint/2010/main" val="14235409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Deep learning</a:t>
            </a:r>
          </a:p>
        </p:txBody>
      </p:sp>
      <p:sp>
        <p:nvSpPr>
          <p:cNvPr id="3" name="Content Placeholder 2"/>
          <p:cNvSpPr>
            <a:spLocks noGrp="1"/>
          </p:cNvSpPr>
          <p:nvPr>
            <p:ph idx="1"/>
          </p:nvPr>
        </p:nvSpPr>
        <p:spPr>
          <a:xfrm>
            <a:off x="1295400" y="2407920"/>
            <a:ext cx="9601197" cy="3749040"/>
          </a:xfrm>
        </p:spPr>
        <p:txBody>
          <a:bodyPr>
            <a:normAutofit fontScale="85000" lnSpcReduction="20000"/>
          </a:bodyPr>
          <a:lstStyle/>
          <a:p>
            <a:r>
              <a:rPr lang="en-US" b="1" dirty="0"/>
              <a:t>Speech recognition.</a:t>
            </a:r>
            <a:r>
              <a:rPr lang="en-US" dirty="0"/>
              <a:t> All major commercial speech recognition systems (like Microsoft Cortana, Alexa, Google Assistant, Apple Siri) are based on deep learning.</a:t>
            </a:r>
          </a:p>
          <a:p>
            <a:r>
              <a:rPr lang="en-US" b="1" dirty="0"/>
              <a:t>Pattern recognition.</a:t>
            </a:r>
            <a:r>
              <a:rPr lang="en-US" dirty="0"/>
              <a:t> Pattern recognition systems are already able to give more accurate results than the human eye in medical diagnosis.</a:t>
            </a:r>
          </a:p>
          <a:p>
            <a:r>
              <a:rPr lang="en-US" b="1" dirty="0"/>
              <a:t>Natural language processing.</a:t>
            </a:r>
            <a:r>
              <a:rPr lang="en-US" dirty="0"/>
              <a:t> Neural networks have been used to implement language models since the early 2000s. The invention of LSTM helped improve machine translation and language modeling.</a:t>
            </a:r>
          </a:p>
          <a:p>
            <a:r>
              <a:rPr lang="en-US" b="1" dirty="0"/>
              <a:t>Discovery of new drugs.</a:t>
            </a:r>
            <a:r>
              <a:rPr lang="en-US" dirty="0"/>
              <a:t> For example, the </a:t>
            </a:r>
            <a:r>
              <a:rPr lang="en-US" dirty="0" err="1"/>
              <a:t>AtomNet</a:t>
            </a:r>
            <a:r>
              <a:rPr lang="en-US" dirty="0"/>
              <a:t> neural network has been used to predict new biomolecules that can potentially cure diseases such as Ebola and multiple sclerosis.</a:t>
            </a:r>
          </a:p>
          <a:p>
            <a:r>
              <a:rPr lang="en-US" b="1" dirty="0"/>
              <a:t>Recommender systems. </a:t>
            </a:r>
            <a:r>
              <a:rPr lang="en-US" dirty="0"/>
              <a:t>Today, deep learning is being used to study user preferences across many domains. Netflix is one of the brightest examples in this field.</a:t>
            </a:r>
          </a:p>
          <a:p>
            <a:endParaRPr lang="en-US" dirty="0"/>
          </a:p>
        </p:txBody>
      </p:sp>
    </p:spTree>
    <p:extLst>
      <p:ext uri="{BB962C8B-B14F-4D97-AF65-F5344CB8AC3E}">
        <p14:creationId xmlns:p14="http://schemas.microsoft.com/office/powerpoint/2010/main" val="54545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p:txBody>
          <a:bodyPr/>
          <a:lstStyle/>
          <a:p>
            <a:r>
              <a:rPr lang="en-US" dirty="0"/>
              <a:t>If a computer program can improve how it performs certain tasks based on past experiences, then it has learned. This differs from performing the task always the same way because it has been programmed to do so </a:t>
            </a:r>
            <a:r>
              <a:rPr lang="en-US" dirty="0" smtClean="0"/>
              <a:t>.</a:t>
            </a:r>
          </a:p>
          <a:p>
            <a:endParaRPr lang="en-US" dirty="0"/>
          </a:p>
        </p:txBody>
      </p:sp>
    </p:spTree>
    <p:extLst>
      <p:ext uri="{BB962C8B-B14F-4D97-AF65-F5344CB8AC3E}">
        <p14:creationId xmlns:p14="http://schemas.microsoft.com/office/powerpoint/2010/main" val="15546610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Deep learning</a:t>
            </a:r>
            <a:endParaRPr lang="en-US" dirty="0"/>
          </a:p>
        </p:txBody>
      </p:sp>
      <p:sp>
        <p:nvSpPr>
          <p:cNvPr id="3" name="Content Placeholder 2"/>
          <p:cNvSpPr>
            <a:spLocks noGrp="1"/>
          </p:cNvSpPr>
          <p:nvPr>
            <p:ph idx="1"/>
          </p:nvPr>
        </p:nvSpPr>
        <p:spPr/>
        <p:txBody>
          <a:bodyPr>
            <a:normAutofit lnSpcReduction="10000"/>
          </a:bodyPr>
          <a:lstStyle/>
          <a:p>
            <a:pPr lvl="0"/>
            <a:r>
              <a:rPr lang="en-US" b="1" dirty="0"/>
              <a:t>Multilayer perceptron (MLP): </a:t>
            </a:r>
            <a:r>
              <a:rPr lang="en-US" dirty="0"/>
              <a:t>Classification and regression, for example, a house price prediction</a:t>
            </a:r>
            <a:r>
              <a:rPr lang="en-US" dirty="0" smtClean="0"/>
              <a:t>.</a:t>
            </a:r>
            <a:endParaRPr lang="en-US" dirty="0"/>
          </a:p>
          <a:p>
            <a:pPr lvl="0"/>
            <a:r>
              <a:rPr lang="en-US" b="1" dirty="0"/>
              <a:t>Convolutional neural network (CNN): </a:t>
            </a:r>
            <a:r>
              <a:rPr lang="en-US" dirty="0"/>
              <a:t>For image processing like facial recognition</a:t>
            </a:r>
            <a:r>
              <a:rPr lang="en-US" dirty="0" smtClean="0"/>
              <a:t>.</a:t>
            </a:r>
            <a:endParaRPr lang="en-US" dirty="0"/>
          </a:p>
          <a:p>
            <a:pPr lvl="0"/>
            <a:r>
              <a:rPr lang="en-US" b="1" dirty="0"/>
              <a:t>Recurrent neural network (RNN): </a:t>
            </a:r>
            <a:r>
              <a:rPr lang="en-US" dirty="0"/>
              <a:t>For one-dimensional sequence input data. Like audio and languages</a:t>
            </a:r>
            <a:r>
              <a:rPr lang="en-US" dirty="0" smtClean="0"/>
              <a:t>.</a:t>
            </a:r>
            <a:endParaRPr lang="en-US" dirty="0"/>
          </a:p>
          <a:p>
            <a:pPr lvl="0"/>
            <a:r>
              <a:rPr lang="en-US" b="1" dirty="0"/>
              <a:t>Hybrid neural network: </a:t>
            </a:r>
            <a:r>
              <a:rPr lang="en-US" dirty="0"/>
              <a:t>Covering more complex neural networks, for example, autonomous cars.</a:t>
            </a:r>
          </a:p>
          <a:p>
            <a:endParaRPr lang="en-US" dirty="0"/>
          </a:p>
        </p:txBody>
      </p:sp>
    </p:spTree>
    <p:extLst>
      <p:ext uri="{BB962C8B-B14F-4D97-AF65-F5344CB8AC3E}">
        <p14:creationId xmlns:p14="http://schemas.microsoft.com/office/powerpoint/2010/main" val="16156263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Evaluate a Machine learning Model</a:t>
            </a:r>
            <a:endParaRPr lang="en-US" dirty="0"/>
          </a:p>
        </p:txBody>
      </p:sp>
      <p:sp>
        <p:nvSpPr>
          <p:cNvPr id="3" name="Content Placeholder 2"/>
          <p:cNvSpPr>
            <a:spLocks noGrp="1"/>
          </p:cNvSpPr>
          <p:nvPr>
            <p:ph idx="1"/>
          </p:nvPr>
        </p:nvSpPr>
        <p:spPr/>
        <p:txBody>
          <a:bodyPr/>
          <a:lstStyle/>
          <a:p>
            <a:r>
              <a:rPr lang="en-US" dirty="0"/>
              <a:t>After you have successfully trained your model, you need a methodology to follow to evaluate your machine learning model performance </a:t>
            </a:r>
            <a:r>
              <a:rPr lang="en-US" dirty="0" smtClean="0"/>
              <a:t>.</a:t>
            </a:r>
          </a:p>
          <a:p>
            <a:r>
              <a:rPr lang="en-US" dirty="0"/>
              <a:t>The objective of a good machine learning model is to generalize for any future data points. </a:t>
            </a:r>
            <a:endParaRPr lang="en-US" dirty="0" smtClean="0"/>
          </a:p>
          <a:p>
            <a:r>
              <a:rPr lang="en-US" dirty="0"/>
              <a:t>A classic mistake is to use the same sample data that is used in training to test a model, which produces a false perfect score. This is called </a:t>
            </a:r>
            <a:r>
              <a:rPr lang="en-US" b="1" dirty="0"/>
              <a:t>“</a:t>
            </a:r>
            <a:r>
              <a:rPr lang="en-US" b="1" dirty="0" err="1"/>
              <a:t>overfitting</a:t>
            </a:r>
            <a:r>
              <a:rPr lang="en-US" b="1" dirty="0"/>
              <a:t>” </a:t>
            </a:r>
            <a:r>
              <a:rPr lang="en-US" dirty="0"/>
              <a:t>(also referred as “high variance”). The problem with </a:t>
            </a:r>
            <a:r>
              <a:rPr lang="en-US" dirty="0" err="1"/>
              <a:t>overfitting</a:t>
            </a:r>
            <a:r>
              <a:rPr lang="en-US" dirty="0"/>
              <a:t> is that your model fails at predicting future unseen data. </a:t>
            </a:r>
          </a:p>
        </p:txBody>
      </p:sp>
    </p:spTree>
    <p:extLst>
      <p:ext uri="{BB962C8B-B14F-4D97-AF65-F5344CB8AC3E}">
        <p14:creationId xmlns:p14="http://schemas.microsoft.com/office/powerpoint/2010/main" val="5470900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Evaluate a Machine learning Model</a:t>
            </a:r>
          </a:p>
        </p:txBody>
      </p:sp>
      <p:sp>
        <p:nvSpPr>
          <p:cNvPr id="3" name="Content Placeholder 2"/>
          <p:cNvSpPr>
            <a:spLocks noGrp="1"/>
          </p:cNvSpPr>
          <p:nvPr>
            <p:ph idx="1"/>
          </p:nvPr>
        </p:nvSpPr>
        <p:spPr/>
        <p:txBody>
          <a:bodyPr/>
          <a:lstStyle/>
          <a:p>
            <a:r>
              <a:rPr lang="en-US" dirty="0"/>
              <a:t>Another case that can cause </a:t>
            </a:r>
            <a:r>
              <a:rPr lang="en-US" dirty="0" err="1"/>
              <a:t>overfitting</a:t>
            </a:r>
            <a:r>
              <a:rPr lang="en-US" dirty="0"/>
              <a:t> is where you have unbalanced data. For example, assume that you are working on a data set for churn analysis. The customers who churned are actually 2% of your data set. Using this data set “as is” causes </a:t>
            </a:r>
            <a:r>
              <a:rPr lang="en-US" dirty="0" err="1"/>
              <a:t>overfitting</a:t>
            </a:r>
            <a:r>
              <a:rPr lang="en-US" dirty="0"/>
              <a:t> </a:t>
            </a:r>
            <a:endParaRPr lang="en-US" dirty="0" smtClean="0"/>
          </a:p>
          <a:p>
            <a:r>
              <a:rPr lang="en-US" dirty="0" err="1"/>
              <a:t>Overfitting</a:t>
            </a:r>
            <a:r>
              <a:rPr lang="en-US" dirty="0"/>
              <a:t> </a:t>
            </a:r>
            <a:r>
              <a:rPr lang="en-US" dirty="0" smtClean="0"/>
              <a:t>can also occur </a:t>
            </a:r>
            <a:r>
              <a:rPr lang="en-US" dirty="0"/>
              <a:t>if you are using too many features. Relatively, if the number of features is the same as or greater than the number of training samples, that can cause </a:t>
            </a:r>
            <a:r>
              <a:rPr lang="en-US" dirty="0" err="1"/>
              <a:t>overfitting</a:t>
            </a:r>
            <a:r>
              <a:rPr lang="en-US" dirty="0"/>
              <a:t>. </a:t>
            </a:r>
          </a:p>
        </p:txBody>
      </p:sp>
    </p:spTree>
    <p:extLst>
      <p:ext uri="{BB962C8B-B14F-4D97-AF65-F5344CB8AC3E}">
        <p14:creationId xmlns:p14="http://schemas.microsoft.com/office/powerpoint/2010/main" val="21200287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Solutions to </a:t>
            </a:r>
            <a:r>
              <a:rPr lang="en-US" dirty="0" err="1"/>
              <a:t>overfitting</a:t>
            </a:r>
            <a:r>
              <a:rPr lang="en-US" dirty="0"/>
              <a:t> problem</a:t>
            </a:r>
            <a:endParaRPr lang="en-US" dirty="0" smtClean="0"/>
          </a:p>
          <a:p>
            <a:pPr lvl="1"/>
            <a:r>
              <a:rPr lang="en-US" sz="2400" dirty="0" smtClean="0"/>
              <a:t>One </a:t>
            </a:r>
            <a:r>
              <a:rPr lang="en-US" sz="2400" dirty="0"/>
              <a:t>of the solutions to overcome </a:t>
            </a:r>
            <a:r>
              <a:rPr lang="en-US" sz="2400" dirty="0" err="1"/>
              <a:t>overfitting</a:t>
            </a:r>
            <a:r>
              <a:rPr lang="en-US" sz="2400" dirty="0"/>
              <a:t> is to </a:t>
            </a:r>
            <a:r>
              <a:rPr lang="en-US" sz="2400" b="1" dirty="0"/>
              <a:t>increase the number of data set samples </a:t>
            </a:r>
            <a:r>
              <a:rPr lang="en-US" sz="2400" dirty="0"/>
              <a:t>that is used for training compared to features. </a:t>
            </a:r>
            <a:endParaRPr lang="en-US" sz="2400" dirty="0" smtClean="0"/>
          </a:p>
          <a:p>
            <a:pPr lvl="1"/>
            <a:r>
              <a:rPr lang="en-US" sz="2400" dirty="0" smtClean="0"/>
              <a:t>Another </a:t>
            </a:r>
            <a:r>
              <a:rPr lang="en-US" sz="2400" dirty="0"/>
              <a:t>solution is to </a:t>
            </a:r>
            <a:r>
              <a:rPr lang="en-US" sz="2400" b="1" dirty="0"/>
              <a:t>manually decrease the number of features</a:t>
            </a:r>
            <a:r>
              <a:rPr lang="en-US" sz="2400" dirty="0"/>
              <a:t>, but that might result in removing useful information. </a:t>
            </a:r>
            <a:endParaRPr lang="en-US" sz="2400" dirty="0" smtClean="0"/>
          </a:p>
          <a:p>
            <a:pPr lvl="1"/>
            <a:r>
              <a:rPr lang="en-US" sz="2400" dirty="0" smtClean="0"/>
              <a:t>Another </a:t>
            </a:r>
            <a:r>
              <a:rPr lang="en-US" sz="2400" dirty="0"/>
              <a:t>solution is to perform model selection by using </a:t>
            </a:r>
            <a:r>
              <a:rPr lang="en-US" sz="2400" b="1" dirty="0"/>
              <a:t>cross-validation</a:t>
            </a:r>
            <a:r>
              <a:rPr lang="en-US" sz="2400" dirty="0"/>
              <a:t>.</a:t>
            </a:r>
          </a:p>
          <a:p>
            <a:endParaRPr lang="en-US" dirty="0"/>
          </a:p>
        </p:txBody>
      </p:sp>
    </p:spTree>
    <p:extLst>
      <p:ext uri="{BB962C8B-B14F-4D97-AF65-F5344CB8AC3E}">
        <p14:creationId xmlns:p14="http://schemas.microsoft.com/office/powerpoint/2010/main" val="857798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r>
              <a:rPr lang="mr-IN" dirty="0" smtClean="0"/>
              <a:t>…</a:t>
            </a:r>
            <a:endParaRPr lang="en-US" dirty="0"/>
          </a:p>
        </p:txBody>
      </p:sp>
      <p:sp>
        <p:nvSpPr>
          <p:cNvPr id="3" name="Content Placeholder 2"/>
          <p:cNvSpPr>
            <a:spLocks noGrp="1"/>
          </p:cNvSpPr>
          <p:nvPr>
            <p:ph idx="1"/>
          </p:nvPr>
        </p:nvSpPr>
        <p:spPr/>
        <p:txBody>
          <a:bodyPr>
            <a:normAutofit/>
          </a:bodyPr>
          <a:lstStyle/>
          <a:p>
            <a:r>
              <a:rPr lang="en-US" b="1" dirty="0" err="1"/>
              <a:t>Underfitting</a:t>
            </a:r>
            <a:r>
              <a:rPr lang="en-US" b="1" dirty="0"/>
              <a:t> </a:t>
            </a:r>
            <a:r>
              <a:rPr lang="en-US" dirty="0"/>
              <a:t>(also referred to as “high bias”) occurs when a machine learning model cannot fit the training data or generalize to new data</a:t>
            </a:r>
            <a:r>
              <a:rPr lang="en-US" dirty="0" smtClean="0"/>
              <a:t>.</a:t>
            </a:r>
          </a:p>
          <a:p>
            <a:r>
              <a:rPr lang="en-US" dirty="0"/>
              <a:t>A possible reason might be that the model is using a simple estimator. For example, you might be using a linear </a:t>
            </a:r>
            <a:r>
              <a:rPr lang="en-US" dirty="0" smtClean="0"/>
              <a:t>estimator</a:t>
            </a:r>
            <a:r>
              <a:rPr lang="en-US" dirty="0"/>
              <a:t>.</a:t>
            </a:r>
            <a:r>
              <a:rPr lang="en-US" dirty="0" smtClean="0"/>
              <a:t> </a:t>
            </a:r>
          </a:p>
          <a:p>
            <a:r>
              <a:rPr lang="en-US" dirty="0" smtClean="0"/>
              <a:t>Another </a:t>
            </a:r>
            <a:r>
              <a:rPr lang="en-US" dirty="0"/>
              <a:t>reason might be that you are not using enough features, so your estimator fails to capture the structure of the data </a:t>
            </a:r>
          </a:p>
          <a:p>
            <a:endParaRPr lang="en-US" dirty="0"/>
          </a:p>
          <a:p>
            <a:endParaRPr lang="en-US" dirty="0"/>
          </a:p>
        </p:txBody>
      </p:sp>
    </p:spTree>
    <p:extLst>
      <p:ext uri="{BB962C8B-B14F-4D97-AF65-F5344CB8AC3E}">
        <p14:creationId xmlns:p14="http://schemas.microsoft.com/office/powerpoint/2010/main" val="11747497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Solutions to </a:t>
            </a:r>
            <a:r>
              <a:rPr lang="en-US" dirty="0" err="1" smtClean="0"/>
              <a:t>under</a:t>
            </a:r>
            <a:r>
              <a:rPr lang="en-US" dirty="0" err="1" smtClean="0"/>
              <a:t>fitting</a:t>
            </a:r>
            <a:r>
              <a:rPr lang="en-US" dirty="0" smtClean="0"/>
              <a:t> </a:t>
            </a:r>
            <a:r>
              <a:rPr lang="en-US" dirty="0" smtClean="0"/>
              <a:t>problem</a:t>
            </a:r>
          </a:p>
          <a:p>
            <a:r>
              <a:rPr lang="en-US" dirty="0" smtClean="0"/>
              <a:t>Using the right  </a:t>
            </a:r>
            <a:r>
              <a:rPr lang="en-US" dirty="0"/>
              <a:t>quadratic or higher degree polynomial estimator to develop your model like in “Right fit” </a:t>
            </a:r>
            <a:r>
              <a:rPr lang="en-US" dirty="0" smtClean="0"/>
              <a:t>graph</a:t>
            </a:r>
            <a:r>
              <a:rPr lang="en-US" dirty="0"/>
              <a:t> </a:t>
            </a:r>
            <a:r>
              <a:rPr lang="en-US" dirty="0" smtClean="0"/>
              <a:t>instead of a simple linear estimator equation</a:t>
            </a:r>
            <a:endParaRPr lang="en-US" dirty="0"/>
          </a:p>
          <a:p>
            <a:r>
              <a:rPr lang="en-US" dirty="0"/>
              <a:t>A possible solution would be to add more features and try a different estimator.</a:t>
            </a:r>
          </a:p>
          <a:p>
            <a:endParaRPr lang="en-US" dirty="0"/>
          </a:p>
        </p:txBody>
      </p:sp>
    </p:spTree>
    <p:extLst>
      <p:ext uri="{BB962C8B-B14F-4D97-AF65-F5344CB8AC3E}">
        <p14:creationId xmlns:p14="http://schemas.microsoft.com/office/powerpoint/2010/main" val="19753768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r>
              <a:rPr lang="mr-IN" dirty="0" smtClean="0"/>
              <a:t>…</a:t>
            </a:r>
            <a:endParaRPr lang="en-US" dirty="0"/>
          </a:p>
        </p:txBody>
      </p:sp>
      <p:sp>
        <p:nvSpPr>
          <p:cNvPr id="3" name="Content Placeholder 2"/>
          <p:cNvSpPr>
            <a:spLocks noGrp="1"/>
          </p:cNvSpPr>
          <p:nvPr>
            <p:ph idx="1"/>
          </p:nvPr>
        </p:nvSpPr>
        <p:spPr/>
        <p:txBody>
          <a:bodyPr>
            <a:normAutofit fontScale="92500"/>
          </a:bodyPr>
          <a:lstStyle/>
          <a:p>
            <a:pPr lvl="0"/>
            <a:r>
              <a:rPr lang="en-US" b="1" dirty="0"/>
              <a:t>Cross-validation (CV) </a:t>
            </a:r>
            <a:r>
              <a:rPr lang="en-US" dirty="0"/>
              <a:t>is a process to evaluate a model by dividing the</a:t>
            </a:r>
            <a:r>
              <a:rPr lang="en-US" b="1" dirty="0"/>
              <a:t> </a:t>
            </a:r>
            <a:r>
              <a:rPr lang="en-US" dirty="0"/>
              <a:t>data set once or several times in training and testing</a:t>
            </a:r>
            <a:r>
              <a:rPr lang="en-US" dirty="0" smtClean="0"/>
              <a:t>.</a:t>
            </a:r>
            <a:endParaRPr lang="en-US" dirty="0"/>
          </a:p>
          <a:p>
            <a:pPr lvl="0"/>
            <a:r>
              <a:rPr lang="en-US" b="1" dirty="0"/>
              <a:t>Hold-out method: </a:t>
            </a:r>
            <a:r>
              <a:rPr lang="en-US" dirty="0"/>
              <a:t>Randomly splits the data set into a training set and</a:t>
            </a:r>
            <a:r>
              <a:rPr lang="en-US" b="1" dirty="0"/>
              <a:t> </a:t>
            </a:r>
            <a:r>
              <a:rPr lang="en-US" dirty="0"/>
              <a:t>test set</a:t>
            </a:r>
            <a:r>
              <a:rPr lang="en-US" dirty="0" smtClean="0"/>
              <a:t>.</a:t>
            </a:r>
            <a:endParaRPr lang="en-US" dirty="0"/>
          </a:p>
          <a:p>
            <a:pPr lvl="0"/>
            <a:r>
              <a:rPr lang="en-US" b="1" dirty="0"/>
              <a:t>K-fold cross validation: </a:t>
            </a:r>
            <a:r>
              <a:rPr lang="en-US" dirty="0"/>
              <a:t>Splits data into K subsamples where each</a:t>
            </a:r>
            <a:r>
              <a:rPr lang="en-US" b="1" dirty="0"/>
              <a:t> </a:t>
            </a:r>
            <a:r>
              <a:rPr lang="en-US" dirty="0"/>
              <a:t>subsample gets a chance to be the validation set, and K-1 is the training set</a:t>
            </a:r>
            <a:r>
              <a:rPr lang="en-US" dirty="0" smtClean="0"/>
              <a:t>.</a:t>
            </a:r>
            <a:endParaRPr lang="en-US" dirty="0"/>
          </a:p>
          <a:p>
            <a:r>
              <a:rPr lang="en-US" b="1" dirty="0"/>
              <a:t>Leave one out cross validation (LOO-CV): </a:t>
            </a:r>
            <a:r>
              <a:rPr lang="en-US" dirty="0"/>
              <a:t>Similar to K-fold except</a:t>
            </a:r>
            <a:r>
              <a:rPr lang="en-US" b="1" dirty="0"/>
              <a:t> </a:t>
            </a:r>
            <a:r>
              <a:rPr lang="en-US" dirty="0"/>
              <a:t>that one subsample that contains one data point is held out, and the rest of data is used for training </a:t>
            </a:r>
          </a:p>
        </p:txBody>
      </p:sp>
    </p:spTree>
    <p:extLst>
      <p:ext uri="{BB962C8B-B14F-4D97-AF65-F5344CB8AC3E}">
        <p14:creationId xmlns:p14="http://schemas.microsoft.com/office/powerpoint/2010/main" val="1781756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mr-IN" dirty="0" smtClean="0"/>
              <a:t>…</a:t>
            </a:r>
            <a:endParaRPr lang="en-US" dirty="0"/>
          </a:p>
        </p:txBody>
      </p:sp>
      <p:sp>
        <p:nvSpPr>
          <p:cNvPr id="3" name="Content Placeholder 2"/>
          <p:cNvSpPr>
            <a:spLocks noGrp="1"/>
          </p:cNvSpPr>
          <p:nvPr>
            <p:ph idx="1"/>
          </p:nvPr>
        </p:nvSpPr>
        <p:spPr>
          <a:xfrm>
            <a:off x="1295401" y="2391508"/>
            <a:ext cx="9601196" cy="3484360"/>
          </a:xfrm>
        </p:spPr>
        <p:txBody>
          <a:bodyPr>
            <a:normAutofit fontScale="85000" lnSpcReduction="20000"/>
          </a:bodyPr>
          <a:lstStyle/>
          <a:p>
            <a:pPr lvl="0"/>
            <a:r>
              <a:rPr lang="en-US" b="1" i="1" dirty="0"/>
              <a:t>Statistical Model</a:t>
            </a:r>
            <a:r>
              <a:rPr lang="en-US" dirty="0"/>
              <a:t>-A model in a computer is a mathematical function that represents a relationship or mapping between a set of inputs and a set of outputs</a:t>
            </a:r>
            <a:r>
              <a:rPr lang="en-US" dirty="0" smtClean="0"/>
              <a:t>. </a:t>
            </a:r>
            <a:r>
              <a:rPr lang="en-US" dirty="0" err="1" smtClean="0"/>
              <a:t>e.g</a:t>
            </a:r>
            <a:r>
              <a:rPr lang="en-US" dirty="0" smtClean="0"/>
              <a:t> </a:t>
            </a:r>
          </a:p>
          <a:p>
            <a:pPr lvl="0"/>
            <a:endParaRPr lang="en-US" dirty="0"/>
          </a:p>
          <a:p>
            <a:pPr marL="0" indent="0">
              <a:buNone/>
            </a:pPr>
            <a:endParaRPr lang="en-US" dirty="0" smtClean="0"/>
          </a:p>
          <a:p>
            <a:endParaRPr lang="en-US" dirty="0" smtClean="0"/>
          </a:p>
          <a:p>
            <a:r>
              <a:rPr lang="en-US" dirty="0" smtClean="0"/>
              <a:t>This </a:t>
            </a:r>
            <a:r>
              <a:rPr lang="en-US" dirty="0"/>
              <a:t>is an oversimplified example to explain that machine learning refers to a set of techniques for estimating functions (for example, predicting crime incidents) that is based on data sets (pairs of the day’s average temperature and the associated number of crime incidents). These models can be used for predictions of future data</a:t>
            </a:r>
            <a:r>
              <a:rPr lang="en-US" dirty="0" smtClean="0"/>
              <a:t>.</a:t>
            </a:r>
          </a:p>
          <a:p>
            <a:r>
              <a:rPr lang="en-US" dirty="0" smtClean="0"/>
              <a:t>New </a:t>
            </a:r>
            <a:r>
              <a:rPr lang="en-US" dirty="0"/>
              <a:t>data “X” can predict the output “Y”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198" y="3208866"/>
            <a:ext cx="1397000" cy="3556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578" y="3638549"/>
            <a:ext cx="4305300" cy="393700"/>
          </a:xfrm>
          <a:prstGeom prst="rect">
            <a:avLst/>
          </a:prstGeom>
        </p:spPr>
      </p:pic>
    </p:spTree>
    <p:extLst>
      <p:ext uri="{BB962C8B-B14F-4D97-AF65-F5344CB8AC3E}">
        <p14:creationId xmlns:p14="http://schemas.microsoft.com/office/powerpoint/2010/main" val="450429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a:t>
            </a:r>
            <a:endParaRPr lang="en-US" dirty="0"/>
          </a:p>
        </p:txBody>
      </p:sp>
      <p:sp>
        <p:nvSpPr>
          <p:cNvPr id="3" name="Content Placeholder 2"/>
          <p:cNvSpPr>
            <a:spLocks noGrp="1"/>
          </p:cNvSpPr>
          <p:nvPr>
            <p:ph idx="1"/>
          </p:nvPr>
        </p:nvSpPr>
        <p:spPr/>
        <p:txBody>
          <a:bodyPr/>
          <a:lstStyle/>
          <a:p>
            <a:pPr lvl="0"/>
            <a:r>
              <a:rPr lang="en-US" b="1" dirty="0" smtClean="0"/>
              <a:t>A machine </a:t>
            </a:r>
            <a:r>
              <a:rPr lang="en-US" b="1" dirty="0"/>
              <a:t>learning algorithm </a:t>
            </a:r>
            <a:r>
              <a:rPr lang="en-US" dirty="0"/>
              <a:t>is a technique through which the system extracts useful patterns from historical data. These patterns can be applied to new data</a:t>
            </a:r>
            <a:r>
              <a:rPr lang="en-US" dirty="0" smtClean="0"/>
              <a:t>.</a:t>
            </a:r>
          </a:p>
          <a:p>
            <a:pPr lvl="0"/>
            <a:r>
              <a:rPr lang="en-US" dirty="0"/>
              <a:t>The objective is to have the system learn a </a:t>
            </a:r>
            <a:r>
              <a:rPr lang="en-US" b="1" dirty="0"/>
              <a:t>specific input/output transformation</a:t>
            </a:r>
            <a:r>
              <a:rPr lang="en-US" b="1" dirty="0" smtClean="0"/>
              <a:t>.</a:t>
            </a:r>
            <a:endParaRPr lang="en-US" b="1" dirty="0"/>
          </a:p>
          <a:p>
            <a:pPr lvl="0"/>
            <a:r>
              <a:rPr lang="en-US" dirty="0"/>
              <a:t>The data quality is critical to the accuracy of the machine learning results.</a:t>
            </a:r>
          </a:p>
          <a:p>
            <a:pPr lvl="0"/>
            <a:endParaRPr lang="en-US" dirty="0"/>
          </a:p>
          <a:p>
            <a:endParaRPr lang="en-US" dirty="0"/>
          </a:p>
        </p:txBody>
      </p:sp>
    </p:spTree>
    <p:extLst>
      <p:ext uri="{BB962C8B-B14F-4D97-AF65-F5344CB8AC3E}">
        <p14:creationId xmlns:p14="http://schemas.microsoft.com/office/powerpoint/2010/main" val="1335206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ML Algorithms</a:t>
            </a:r>
            <a:endParaRPr lang="en-US" dirty="0"/>
          </a:p>
        </p:txBody>
      </p:sp>
      <p:sp>
        <p:nvSpPr>
          <p:cNvPr id="3" name="Content Placeholder 2"/>
          <p:cNvSpPr>
            <a:spLocks noGrp="1"/>
          </p:cNvSpPr>
          <p:nvPr>
            <p:ph idx="1"/>
          </p:nvPr>
        </p:nvSpPr>
        <p:spPr>
          <a:xfrm>
            <a:off x="1295401" y="2421467"/>
            <a:ext cx="9601196" cy="3742266"/>
          </a:xfrm>
        </p:spPr>
        <p:txBody>
          <a:bodyPr>
            <a:normAutofit fontScale="92500" lnSpcReduction="20000"/>
          </a:bodyPr>
          <a:lstStyle/>
          <a:p>
            <a:r>
              <a:rPr lang="en-US" dirty="0" smtClean="0"/>
              <a:t>1. Define objective of the problem[what needs to be done]</a:t>
            </a:r>
          </a:p>
          <a:p>
            <a:r>
              <a:rPr lang="en-US" dirty="0" smtClean="0"/>
              <a:t>2. Gather data</a:t>
            </a:r>
          </a:p>
          <a:p>
            <a:r>
              <a:rPr lang="en-US" dirty="0" smtClean="0"/>
              <a:t>3. </a:t>
            </a:r>
            <a:r>
              <a:rPr lang="en-US" dirty="0"/>
              <a:t>P</a:t>
            </a:r>
            <a:r>
              <a:rPr lang="en-US" dirty="0" smtClean="0"/>
              <a:t>repare / Clean the data[remove missing data, redundant data]</a:t>
            </a:r>
          </a:p>
          <a:p>
            <a:r>
              <a:rPr lang="en-US" dirty="0" smtClean="0"/>
              <a:t>4.Explore the data[E.D.A]-[check for patterns in the data]</a:t>
            </a:r>
          </a:p>
          <a:p>
            <a:r>
              <a:rPr lang="en-US" dirty="0" smtClean="0"/>
              <a:t>5.Build a Model [Split data into training set and testing set and choose a ML to use]</a:t>
            </a:r>
          </a:p>
          <a:p>
            <a:r>
              <a:rPr lang="en-US" dirty="0" smtClean="0"/>
              <a:t>6. Evaluate model [test and check accuracy of model e.g. confusion matrix ,cross validation </a:t>
            </a:r>
            <a:r>
              <a:rPr lang="en-US" dirty="0" err="1" smtClean="0"/>
              <a:t>e.t.c</a:t>
            </a:r>
            <a:r>
              <a:rPr lang="en-US" dirty="0" smtClean="0"/>
              <a:t>]</a:t>
            </a:r>
          </a:p>
          <a:p>
            <a:r>
              <a:rPr lang="en-US" dirty="0" smtClean="0"/>
              <a:t>7. Make predictions[use model to make predictions]</a:t>
            </a:r>
          </a:p>
          <a:p>
            <a:r>
              <a:rPr lang="en-US" dirty="0" smtClean="0"/>
              <a:t>8. Deploy </a:t>
            </a:r>
            <a:endParaRPr lang="en-US" dirty="0"/>
          </a:p>
        </p:txBody>
      </p:sp>
    </p:spTree>
    <p:extLst>
      <p:ext uri="{BB962C8B-B14F-4D97-AF65-F5344CB8AC3E}">
        <p14:creationId xmlns:p14="http://schemas.microsoft.com/office/powerpoint/2010/main" val="1650943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Approaches</a:t>
            </a:r>
            <a:endParaRPr lang="en-US" dirty="0"/>
          </a:p>
        </p:txBody>
      </p:sp>
      <p:sp>
        <p:nvSpPr>
          <p:cNvPr id="3" name="Content Placeholder 2"/>
          <p:cNvSpPr>
            <a:spLocks noGrp="1"/>
          </p:cNvSpPr>
          <p:nvPr>
            <p:ph idx="1"/>
          </p:nvPr>
        </p:nvSpPr>
        <p:spPr/>
        <p:txBody>
          <a:bodyPr>
            <a:normAutofit/>
          </a:bodyPr>
          <a:lstStyle/>
          <a:p>
            <a:pPr marL="0" lvl="0" indent="0">
              <a:buNone/>
            </a:pPr>
            <a:r>
              <a:rPr lang="en-US" b="1" dirty="0" smtClean="0"/>
              <a:t>1. Supervised </a:t>
            </a:r>
            <a:r>
              <a:rPr lang="en-US" b="1" dirty="0"/>
              <a:t>learning: </a:t>
            </a:r>
            <a:r>
              <a:rPr lang="en-US" dirty="0"/>
              <a:t>A machine learning technique that </a:t>
            </a:r>
            <a:r>
              <a:rPr lang="en-US" dirty="0" smtClean="0"/>
              <a:t>Train </a:t>
            </a:r>
            <a:r>
              <a:rPr lang="en-US" dirty="0"/>
              <a:t>by using labeled data, and learn and</a:t>
            </a:r>
            <a:r>
              <a:rPr lang="en-US" b="1" dirty="0"/>
              <a:t> </a:t>
            </a:r>
            <a:r>
              <a:rPr lang="en-US" dirty="0"/>
              <a:t>predict new labels for unseen input data</a:t>
            </a:r>
            <a:r>
              <a:rPr lang="en-US" dirty="0" smtClean="0"/>
              <a:t>.</a:t>
            </a:r>
            <a:endParaRPr lang="en-US" dirty="0"/>
          </a:p>
          <a:p>
            <a:pPr lvl="1"/>
            <a:r>
              <a:rPr lang="en-US" sz="2400" i="1" dirty="0"/>
              <a:t>Classification</a:t>
            </a:r>
            <a:r>
              <a:rPr lang="en-US" sz="2400" dirty="0"/>
              <a:t> is the task of predicting a </a:t>
            </a:r>
            <a:r>
              <a:rPr lang="en-US" sz="2400" u="sng" dirty="0"/>
              <a:t>discrete</a:t>
            </a:r>
            <a:r>
              <a:rPr lang="en-US" sz="2400" dirty="0"/>
              <a:t> class label, such as “black, white, or gray” and “tumor or not tumor</a:t>
            </a:r>
            <a:r>
              <a:rPr lang="en-US" sz="2400" dirty="0" smtClean="0"/>
              <a:t>”.</a:t>
            </a:r>
            <a:endParaRPr lang="en-US" sz="2400" dirty="0"/>
          </a:p>
          <a:p>
            <a:pPr lvl="1"/>
            <a:r>
              <a:rPr lang="en-US" sz="2400" i="1" dirty="0"/>
              <a:t>Regression</a:t>
            </a:r>
            <a:r>
              <a:rPr lang="en-US" sz="2400" dirty="0"/>
              <a:t> is the task of predicting a </a:t>
            </a:r>
            <a:r>
              <a:rPr lang="en-US" sz="2400" u="sng" dirty="0"/>
              <a:t>continuous quantity</a:t>
            </a:r>
            <a:r>
              <a:rPr lang="en-US" sz="2400" dirty="0"/>
              <a:t>, such as “weight”, “probability”, and “cost”.</a:t>
            </a:r>
          </a:p>
          <a:p>
            <a:endParaRPr lang="en-US" dirty="0"/>
          </a:p>
        </p:txBody>
      </p:sp>
    </p:spTree>
    <p:extLst>
      <p:ext uri="{BB962C8B-B14F-4D97-AF65-F5344CB8AC3E}">
        <p14:creationId xmlns:p14="http://schemas.microsoft.com/office/powerpoint/2010/main" val="21869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13379</TotalTime>
  <Words>2997</Words>
  <Application>Microsoft Macintosh PowerPoint</Application>
  <PresentationFormat>Widescreen</PresentationFormat>
  <Paragraphs>212</Paragraphs>
  <Slides>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Calibri</vt:lpstr>
      <vt:lpstr>Garamond</vt:lpstr>
      <vt:lpstr>Mangal</vt:lpstr>
      <vt:lpstr>Arial</vt:lpstr>
      <vt:lpstr>Organic</vt:lpstr>
      <vt:lpstr>ECII/ECSI 3206: Artificial Intelligence [and expert systems] Topic 6: Machine Learning and ANN</vt:lpstr>
      <vt:lpstr>Background/Overview</vt:lpstr>
      <vt:lpstr>PowerPoint Presentation</vt:lpstr>
      <vt:lpstr>Introduction to Machine Learning</vt:lpstr>
      <vt:lpstr>Cont…</vt:lpstr>
      <vt:lpstr>Cont…</vt:lpstr>
      <vt:lpstr>Machine Learning Algorithms</vt:lpstr>
      <vt:lpstr>Steps of ML Algorithms</vt:lpstr>
      <vt:lpstr>Machine Learning Approaches</vt:lpstr>
      <vt:lpstr>Cont…</vt:lpstr>
      <vt:lpstr>Cont…</vt:lpstr>
      <vt:lpstr>Cont…</vt:lpstr>
      <vt:lpstr>Cont…</vt:lpstr>
      <vt:lpstr>Naïve Bayes classification</vt:lpstr>
      <vt:lpstr>Equation for Naïve Bayes algorithm</vt:lpstr>
      <vt:lpstr>Linear regression </vt:lpstr>
      <vt:lpstr>Linear regression equation</vt:lpstr>
      <vt:lpstr>Logistic regression</vt:lpstr>
      <vt:lpstr>Logistic Regression Equation</vt:lpstr>
      <vt:lpstr>Comparison between Linear and Logistic regression </vt:lpstr>
      <vt:lpstr>Support Vector Machine (SVM)</vt:lpstr>
      <vt:lpstr>Decision Tree</vt:lpstr>
      <vt:lpstr>Decision tree cont..</vt:lpstr>
      <vt:lpstr>Decision tree cont..</vt:lpstr>
      <vt:lpstr>K-means Clustering</vt:lpstr>
      <vt:lpstr>Artificial Neural Networks</vt:lpstr>
      <vt:lpstr>Structure of Biological Neuron</vt:lpstr>
      <vt:lpstr>PowerPoint Presentation</vt:lpstr>
      <vt:lpstr>Artificial Neural Networks</vt:lpstr>
      <vt:lpstr>Cont….</vt:lpstr>
      <vt:lpstr>Structure of Neuron/Perceptron[mcculloch pitt model]</vt:lpstr>
      <vt:lpstr>Cont…</vt:lpstr>
      <vt:lpstr>Cont…</vt:lpstr>
      <vt:lpstr>Single Layer Vs Multilayer NN</vt:lpstr>
      <vt:lpstr>Comparison of a Biological Network and Artificial Neuron</vt:lpstr>
      <vt:lpstr>General structure of a ANN</vt:lpstr>
      <vt:lpstr>PowerPoint Presentation</vt:lpstr>
      <vt:lpstr>Types of ANN</vt:lpstr>
      <vt:lpstr>Feed forward ANNs</vt:lpstr>
      <vt:lpstr>Feed back ANNs</vt:lpstr>
      <vt:lpstr>Back propagation[Technique for training ANNs]</vt:lpstr>
      <vt:lpstr>Learning rules used for ANNs</vt:lpstr>
      <vt:lpstr>Applications of ANN</vt:lpstr>
      <vt:lpstr>Advantages of ANNs</vt:lpstr>
      <vt:lpstr>Disadvantages of ANNs</vt:lpstr>
      <vt:lpstr>Deep Learning</vt:lpstr>
      <vt:lpstr>Cont..</vt:lpstr>
      <vt:lpstr>Cont.…</vt:lpstr>
      <vt:lpstr>Applications of Deep learning</vt:lpstr>
      <vt:lpstr>Applications of Deep learning</vt:lpstr>
      <vt:lpstr>How To Evaluate a Machine learning Model</vt:lpstr>
      <vt:lpstr>How To Evaluate a Machine learning Model</vt:lpstr>
      <vt:lpstr>Cont..</vt:lpstr>
      <vt:lpstr>Cont.…</vt:lpstr>
      <vt:lpstr>PowerPoint Presentation</vt:lpstr>
      <vt:lpstr>Cont.…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[and expert systems]</dc:title>
  <dc:creator>Microsoft Office User</dc:creator>
  <cp:lastModifiedBy>Microsoft Office User</cp:lastModifiedBy>
  <cp:revision>284</cp:revision>
  <dcterms:created xsi:type="dcterms:W3CDTF">2021-05-13T03:34:55Z</dcterms:created>
  <dcterms:modified xsi:type="dcterms:W3CDTF">2022-05-13T05:12:50Z</dcterms:modified>
</cp:coreProperties>
</file>